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70C1"/>
    <a:srgbClr val="F500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8"/>
    <p:restoredTop sz="74368"/>
  </p:normalViewPr>
  <p:slideViewPr>
    <p:cSldViewPr snapToGrid="0">
      <p:cViewPr>
        <p:scale>
          <a:sx n="95" d="100"/>
          <a:sy n="95" d="100"/>
        </p:scale>
        <p:origin x="1544" y="192"/>
      </p:cViewPr>
      <p:guideLst/>
    </p:cSldViewPr>
  </p:slid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344C1-27BC-FE43-A9F9-3C2B45D69385}" type="datetimeFigureOut">
              <a:rPr kumimoji="1" lang="zh-CN" altLang="en-US" smtClean="0"/>
              <a:t>2025/7/8</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CF18B-10F8-9943-9D15-09F11119FC0B}" type="slidenum">
              <a:rPr kumimoji="1" lang="zh-CN" altLang="en-US" smtClean="0"/>
              <a:t>‹#›</a:t>
            </a:fld>
            <a:endParaRPr kumimoji="1" lang="zh-CN" altLang="en-US"/>
          </a:p>
        </p:txBody>
      </p:sp>
    </p:spTree>
    <p:extLst>
      <p:ext uri="{BB962C8B-B14F-4D97-AF65-F5344CB8AC3E}">
        <p14:creationId xmlns:p14="http://schemas.microsoft.com/office/powerpoint/2010/main" val="212209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effectLst/>
                <a:latin typeface="Arial" panose="020B0604020202020204" pitchFamily="34" charset="0"/>
              </a:rPr>
              <a:t>Hello everyone, I am Shunyu Zhang from Kuaishou. I am glad to be here to present our paper Unconstrained Monotonic Calibration of Predictions in Deep Ranking System.</a:t>
            </a:r>
            <a:endParaRPr kumimoji="1" lang="zh-CN" altLang="en-US" dirty="0"/>
          </a:p>
        </p:txBody>
      </p:sp>
      <p:sp>
        <p:nvSpPr>
          <p:cNvPr id="4" name="灯片编号占位符 3"/>
          <p:cNvSpPr>
            <a:spLocks noGrp="1"/>
          </p:cNvSpPr>
          <p:nvPr>
            <p:ph type="sldNum" sz="quarter" idx="5"/>
          </p:nvPr>
        </p:nvSpPr>
        <p:spPr/>
        <p:txBody>
          <a:bodyPr/>
          <a:lstStyle/>
          <a:p>
            <a:fld id="{918CF18B-10F8-9943-9D15-09F11119FC0B}" type="slidenum">
              <a:rPr kumimoji="1" lang="zh-CN" altLang="en-US" smtClean="0"/>
              <a:t>1</a:t>
            </a:fld>
            <a:endParaRPr kumimoji="1" lang="zh-CN" altLang="en-US"/>
          </a:p>
        </p:txBody>
      </p:sp>
    </p:spTree>
    <p:extLst>
      <p:ext uri="{BB962C8B-B14F-4D97-AF65-F5344CB8AC3E}">
        <p14:creationId xmlns:p14="http://schemas.microsoft.com/office/powerpoint/2010/main" val="265567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222222"/>
                </a:solidFill>
                <a:effectLst/>
                <a:latin typeface="SF Pro Display"/>
              </a:rPr>
              <a:t>To optimize for both ranking and calibration, we introduce the Smooth Calibration Loss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Unlike standard BCE loss</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first </a:t>
            </a:r>
            <a:r>
              <a:rPr kumimoji="1" lang="en-US" altLang="zh-CN" sz="1200" b="0" i="0" dirty="0">
                <a:solidFill>
                  <a:srgbClr val="222222"/>
                </a:solidFill>
                <a:effectLst/>
                <a:latin typeface="Helvetica" pitchFamily="2" charset="0"/>
              </a:rPr>
              <a:t>d</a:t>
            </a:r>
            <a:r>
              <a:rPr kumimoji="1" lang="en-US" altLang="zh-CN" sz="1200" dirty="0">
                <a:latin typeface="Helvetica" pitchFamily="2" charset="0"/>
              </a:rPr>
              <a:t>iscretizes</a:t>
            </a:r>
            <a:r>
              <a:rPr lang="en" altLang="zh-CN" b="0" i="0" u="none" strike="noStrike" dirty="0">
                <a:solidFill>
                  <a:srgbClr val="C8C9CC"/>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dɪˈskriːtaɪz</a:t>
            </a:r>
            <a:r>
              <a:rPr lang="en" altLang="zh-CN" b="0" i="0" u="none" strike="noStrike" dirty="0">
                <a:solidFill>
                  <a:srgbClr val="C8C9CC"/>
                </a:solidFill>
                <a:effectLst/>
                <a:latin typeface="Arial" panose="020B0604020202020204" pitchFamily="34" charset="0"/>
              </a:rPr>
              <a:t>/</a:t>
            </a:r>
            <a:r>
              <a:rPr lang="zh-CN" altLang="en-US" b="0" i="0" dirty="0">
                <a:solidFill>
                  <a:srgbClr val="222222"/>
                </a:solidFill>
                <a:effectLst/>
                <a:latin typeface="SF Pro Display"/>
              </a:rPr>
              <a:t> </a:t>
            </a:r>
            <a:r>
              <a:rPr lang="en-US" altLang="zh-CN" b="0" i="0" dirty="0">
                <a:solidFill>
                  <a:srgbClr val="222222"/>
                </a:solidFill>
                <a:effectLst/>
                <a:latin typeface="SF Pro Display"/>
              </a:rPr>
              <a:t>the</a:t>
            </a:r>
            <a:r>
              <a:rPr lang="en" altLang="zh-CN" b="0" i="0" dirty="0">
                <a:solidFill>
                  <a:srgbClr val="222222"/>
                </a:solidFill>
                <a:effectLst/>
                <a:latin typeface="SF Pro Display"/>
              </a:rPr>
              <a:t> predictions into bins by grouping samples by their calibrated scores, then computes mean squared errors per bin to focus on calibration quality. Additionally, we propose using moving averages to smooth batch-wise noise, ensuring stable and robust training. The total loss function combines BCE </a:t>
            </a:r>
            <a:r>
              <a:rPr lang="en-US" altLang="zh-CN" b="0" i="0" dirty="0">
                <a:solidFill>
                  <a:srgbClr val="222222"/>
                </a:solidFill>
                <a:effectLst/>
                <a:latin typeface="SF Pro Display"/>
              </a:rPr>
              <a:t>loss</a:t>
            </a:r>
            <a:r>
              <a:rPr lang="zh-CN" altLang="en-US" b="0" i="0" dirty="0">
                <a:solidFill>
                  <a:srgbClr val="222222"/>
                </a:solidFill>
                <a:effectLst/>
                <a:latin typeface="SF Pro Display"/>
              </a:rPr>
              <a:t> </a:t>
            </a:r>
            <a:r>
              <a:rPr lang="en" altLang="zh-CN" b="0" i="0" dirty="0">
                <a:solidFill>
                  <a:srgbClr val="222222"/>
                </a:solidFill>
                <a:effectLst/>
                <a:latin typeface="SF Pro Display"/>
              </a:rPr>
              <a:t>and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to balance these two objectives</a:t>
            </a:r>
            <a:r>
              <a:rPr lang="en-US" altLang="zh-CN" b="0" i="0" dirty="0">
                <a:solidFill>
                  <a:srgbClr val="222222"/>
                </a:solidFill>
                <a:effectLst/>
                <a:latin typeface="SF Pro Display"/>
              </a:rPr>
              <a:t>.</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10</a:t>
            </a:fld>
            <a:endParaRPr kumimoji="1" lang="zh-CN" altLang="en-US"/>
          </a:p>
        </p:txBody>
      </p:sp>
    </p:spTree>
    <p:extLst>
      <p:ext uri="{BB962C8B-B14F-4D97-AF65-F5344CB8AC3E}">
        <p14:creationId xmlns:p14="http://schemas.microsoft.com/office/powerpoint/2010/main" val="270373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222222"/>
                </a:solidFill>
                <a:effectLst/>
                <a:latin typeface="SF Pro Display"/>
              </a:rPr>
              <a:t>We evaluated UMC in both offline and online settings, yielding comprehensive results.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US" altLang="zh-CN" b="0" i="0" dirty="0">
                <a:solidFill>
                  <a:srgbClr val="222222"/>
                </a:solidFill>
                <a:effectLst/>
                <a:latin typeface="SF Pro Display"/>
              </a:rPr>
              <a:t>d</a:t>
            </a:r>
            <a:r>
              <a:rPr lang="en" altLang="zh-CN" b="0" i="0" dirty="0" err="1">
                <a:solidFill>
                  <a:srgbClr val="222222"/>
                </a:solidFill>
                <a:effectLst/>
                <a:latin typeface="SF Pro Display"/>
              </a:rPr>
              <a:t>atasets</a:t>
            </a:r>
            <a:r>
              <a:rPr lang="en" altLang="zh-CN" b="0" i="0" dirty="0">
                <a:solidFill>
                  <a:srgbClr val="222222"/>
                </a:solidFill>
                <a:effectLst/>
                <a:latin typeface="SF Pro Display"/>
              </a:rPr>
              <a:t> include CTR prediction tasks on </a:t>
            </a:r>
            <a:r>
              <a:rPr lang="en" altLang="zh-CN" b="0" i="0" dirty="0" err="1">
                <a:solidFill>
                  <a:srgbClr val="222222"/>
                </a:solidFill>
                <a:effectLst/>
                <a:latin typeface="SF Pro Display"/>
              </a:rPr>
              <a:t>Avazu</a:t>
            </a:r>
            <a:r>
              <a:rPr lang="en" altLang="zh-CN" b="0" i="0" dirty="0">
                <a:solidFill>
                  <a:srgbClr val="222222"/>
                </a:solidFill>
                <a:effectLst/>
                <a:latin typeface="SF Pro Display"/>
              </a:rPr>
              <a:t> and </a:t>
            </a:r>
            <a:r>
              <a:rPr lang="en" altLang="zh-CN" b="0" i="0" dirty="0" err="1">
                <a:solidFill>
                  <a:srgbClr val="222222"/>
                </a:solidFill>
                <a:effectLst/>
                <a:latin typeface="SF Pro Display"/>
              </a:rPr>
              <a:t>AliCCP</a:t>
            </a:r>
            <a:r>
              <a:rPr lang="en" altLang="zh-CN" b="0" i="0" dirty="0">
                <a:solidFill>
                  <a:srgbClr val="222222"/>
                </a:solidFill>
                <a:effectLst/>
                <a:latin typeface="SF Pro Display"/>
              </a:rPr>
              <a:t>. Metrics </a:t>
            </a:r>
            <a:r>
              <a:rPr lang="en-US" altLang="zh-CN" sz="1200" dirty="0">
                <a:latin typeface="Arial" panose="020B0604020202020204" pitchFamily="34" charset="0"/>
                <a:cs typeface="Arial" panose="020B0604020202020204" pitchFamily="34" charset="0"/>
              </a:rPr>
              <a:t>include</a:t>
            </a:r>
            <a:r>
              <a:rPr lang="en" altLang="zh-CN" b="0" i="0" dirty="0">
                <a:solidFill>
                  <a:srgbClr val="222222"/>
                </a:solidFill>
                <a:effectLst/>
                <a:latin typeface="SF Pro Display"/>
              </a:rPr>
              <a:t> AUC</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zh-CN" altLang="en-US" b="0" i="0" dirty="0">
                <a:solidFill>
                  <a:srgbClr val="222222"/>
                </a:solidFill>
                <a:effectLst/>
                <a:latin typeface="SF Pro Display"/>
              </a:rPr>
              <a:t> </a:t>
            </a:r>
            <a:r>
              <a:rPr lang="en" altLang="zh-CN" b="0" i="0" dirty="0">
                <a:solidFill>
                  <a:srgbClr val="222222"/>
                </a:solidFill>
                <a:effectLst/>
                <a:latin typeface="SF Pro Display"/>
              </a:rPr>
              <a:t>GAUC for ranking, and ECE, FRCE, MFRCE for calibration. Baselines include Fixed-form methods and DNN-based methods. For offline experiments, we train the calibrator on top of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 altLang="zh-CN" b="0" i="0" dirty="0" err="1">
                <a:solidFill>
                  <a:srgbClr val="222222"/>
                </a:solidFill>
                <a:effectLst/>
                <a:latin typeface="SF Pro Display"/>
              </a:rPr>
              <a:t>DeepFM</a:t>
            </a:r>
            <a:r>
              <a:rPr lang="en" altLang="zh-CN" b="0" i="0" dirty="0">
                <a:solidFill>
                  <a:srgbClr val="222222"/>
                </a:solidFill>
                <a:effectLst/>
                <a:latin typeface="SF Pro Display"/>
              </a:rPr>
              <a:t> model to ensure fair comparison.</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11</a:t>
            </a:fld>
            <a:endParaRPr kumimoji="1" lang="zh-CN" altLang="en-US"/>
          </a:p>
        </p:txBody>
      </p:sp>
    </p:spTree>
    <p:extLst>
      <p:ext uri="{BB962C8B-B14F-4D97-AF65-F5344CB8AC3E}">
        <p14:creationId xmlns:p14="http://schemas.microsoft.com/office/powerpoint/2010/main" val="12750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222222"/>
                </a:solidFill>
                <a:effectLst/>
                <a:latin typeface="SF Pro Display"/>
              </a:rPr>
              <a:t>From the offline results, we draw three key </a:t>
            </a:r>
            <a:r>
              <a:rPr lang="en-US" altLang="zh-CN" b="0" i="0" dirty="0">
                <a:solidFill>
                  <a:srgbClr val="222222"/>
                </a:solidFill>
                <a:effectLst/>
                <a:latin typeface="SF Pro Display"/>
              </a:rPr>
              <a:t>findings</a:t>
            </a:r>
            <a:r>
              <a:rPr lang="en" altLang="zh-CN" b="0" i="0" dirty="0">
                <a:solidFill>
                  <a:srgbClr val="222222"/>
                </a:solidFill>
                <a:effectLst/>
                <a:latin typeface="SF Pro Display"/>
              </a:rPr>
              <a:t>: First,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 altLang="zh-CN" b="0" i="0" dirty="0">
                <a:solidFill>
                  <a:srgbClr val="222222"/>
                </a:solidFill>
                <a:effectLst/>
                <a:latin typeface="SF Pro Display"/>
              </a:rPr>
              <a:t>calibrated methods outperform uncalibrated baselines—confirming calibration is critical for ranking models. Second, DNN-based methods outperform Fixed-form methods </a:t>
            </a:r>
            <a:r>
              <a:rPr lang="en-US" altLang="zh-CN" b="0" i="0" dirty="0">
                <a:solidFill>
                  <a:srgbClr val="222222"/>
                </a:solidFill>
                <a:effectLst/>
                <a:latin typeface="SF Pro Display"/>
              </a:rPr>
              <a:t>for</a:t>
            </a:r>
            <a:r>
              <a:rPr lang="zh-CN" altLang="en-US" b="0" i="0" dirty="0">
                <a:solidFill>
                  <a:srgbClr val="222222"/>
                </a:solidFill>
                <a:effectLst/>
                <a:latin typeface="SF Pro Display"/>
              </a:rPr>
              <a:t> </a:t>
            </a:r>
            <a:r>
              <a:rPr lang="en" altLang="zh-CN" b="0" i="0" dirty="0">
                <a:solidFill>
                  <a:srgbClr val="222222"/>
                </a:solidFill>
                <a:effectLst/>
                <a:latin typeface="SF Pro Display"/>
              </a:rPr>
              <a:t>their enhanced model capacity</a:t>
            </a:r>
            <a:r>
              <a:rPr lang="en-US" altLang="zh-CN" b="0" i="0" dirty="0">
                <a:solidFill>
                  <a:srgbClr val="222222"/>
                </a:solidFill>
                <a:effectLst/>
                <a:latin typeface="SF Pro Display"/>
              </a:rPr>
              <a:t>.</a:t>
            </a:r>
            <a:r>
              <a:rPr lang="en" altLang="zh-CN" b="0" i="0" dirty="0">
                <a:solidFill>
                  <a:srgbClr val="222222"/>
                </a:solidFill>
                <a:effectLst/>
                <a:latin typeface="SF Pro Display"/>
              </a:rPr>
              <a:t> traditional approaches like Platt scaling or binning rely on rigid</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en" altLang="zh-CN" b="0" i="0" dirty="0">
                <a:solidFill>
                  <a:srgbClr val="222222"/>
                </a:solidFill>
                <a:effectLst/>
                <a:latin typeface="SF Pro Display"/>
              </a:rPr>
              <a:t> simpl</a:t>
            </a:r>
            <a:r>
              <a:rPr lang="en-US" altLang="zh-CN" b="0" i="0" dirty="0">
                <a:solidFill>
                  <a:srgbClr val="222222"/>
                </a:solidFill>
                <a:effectLst/>
                <a:latin typeface="SF Pro Display"/>
              </a:rPr>
              <a:t>e</a:t>
            </a:r>
            <a:r>
              <a:rPr lang="en" altLang="zh-CN" b="0" i="0" dirty="0">
                <a:solidFill>
                  <a:srgbClr val="222222"/>
                </a:solidFill>
                <a:effectLst/>
                <a:latin typeface="SF Pro Display"/>
              </a:rPr>
              <a:t> formulas, while DNN-based methods</a:t>
            </a:r>
            <a:r>
              <a:rPr lang="zh-CN" altLang="en-US" b="0" i="0" dirty="0">
                <a:solidFill>
                  <a:srgbClr val="222222"/>
                </a:solidFill>
                <a:effectLst/>
                <a:latin typeface="SF Pro Display"/>
              </a:rPr>
              <a:t> </a:t>
            </a:r>
            <a:r>
              <a:rPr lang="en-US" altLang="zh-CN" b="0" i="0" dirty="0">
                <a:solidFill>
                  <a:srgbClr val="222222"/>
                </a:solidFill>
                <a:effectLst/>
                <a:latin typeface="SF Pro Display"/>
              </a:rPr>
              <a:t>have</a:t>
            </a:r>
            <a:r>
              <a:rPr lang="en" altLang="zh-CN" b="0" i="0" dirty="0">
                <a:solidFill>
                  <a:srgbClr val="222222"/>
                </a:solidFill>
                <a:effectLst/>
                <a:latin typeface="SF Pro Display"/>
              </a:rPr>
              <a:t> the capacity to learn complex patterns. Third, UMC outperforms all baselines on calibration metrics, </a:t>
            </a:r>
            <a:r>
              <a:rPr lang="en-US" altLang="zh-CN" b="0" i="0" dirty="0">
                <a:solidFill>
                  <a:srgbClr val="222222"/>
                </a:solidFill>
                <a:effectLst/>
                <a:latin typeface="SF Pro Display"/>
              </a:rPr>
              <a:t>which</a:t>
            </a:r>
            <a:r>
              <a:rPr lang="zh-CN" altLang="en-US" b="0" i="0" dirty="0">
                <a:solidFill>
                  <a:srgbClr val="222222"/>
                </a:solidFill>
                <a:effectLst/>
                <a:latin typeface="SF Pro Display"/>
              </a:rPr>
              <a:t> </a:t>
            </a:r>
            <a:r>
              <a:rPr lang="en" altLang="zh-CN" b="0" i="0" dirty="0">
                <a:solidFill>
                  <a:srgbClr val="222222"/>
                </a:solidFill>
                <a:effectLst/>
                <a:latin typeface="SF Pro Display"/>
              </a:rPr>
              <a:t>demonstrates</a:t>
            </a:r>
            <a:r>
              <a:rPr lang="zh-CN" altLang="en-US" b="0" i="0" dirty="0">
                <a:solidFill>
                  <a:srgbClr val="222222"/>
                </a:solidFill>
                <a:effectLst/>
                <a:latin typeface="SF Pro Display"/>
              </a:rPr>
              <a:t> </a:t>
            </a:r>
            <a:r>
              <a:rPr lang="en" altLang="zh-CN" b="0" i="0" dirty="0">
                <a:solidFill>
                  <a:srgbClr val="222222"/>
                </a:solidFill>
                <a:effectLst/>
                <a:latin typeface="SF Pro Display"/>
              </a:rPr>
              <a:t>the effectiveness of </a:t>
            </a:r>
            <a:r>
              <a:rPr lang="en-US" altLang="zh-CN" b="0" i="0" dirty="0">
                <a:solidFill>
                  <a:srgbClr val="222222"/>
                </a:solidFill>
                <a:effectLst/>
                <a:latin typeface="SF Pro Display"/>
              </a:rPr>
              <a:t>monotonic</a:t>
            </a:r>
            <a:r>
              <a:rPr lang="zh-CN" altLang="en-US" b="0" i="0" dirty="0">
                <a:solidFill>
                  <a:srgbClr val="222222"/>
                </a:solidFill>
                <a:effectLst/>
                <a:latin typeface="SF Pro Display"/>
              </a:rPr>
              <a:t> </a:t>
            </a:r>
            <a:r>
              <a:rPr lang="en" altLang="zh-CN" b="0" i="0" dirty="0">
                <a:solidFill>
                  <a:srgbClr val="222222"/>
                </a:solidFill>
                <a:effectLst/>
                <a:latin typeface="SF Pro Display"/>
              </a:rPr>
              <a:t>calibrator and calibration-aware learning.</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12</a:t>
            </a:fld>
            <a:endParaRPr kumimoji="1" lang="zh-CN" altLang="en-US"/>
          </a:p>
        </p:txBody>
      </p:sp>
    </p:spTree>
    <p:extLst>
      <p:ext uri="{BB962C8B-B14F-4D97-AF65-F5344CB8AC3E}">
        <p14:creationId xmlns:p14="http://schemas.microsoft.com/office/powerpoint/2010/main" val="2134834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222222"/>
                </a:solidFill>
                <a:effectLst/>
                <a:latin typeface="SF Pro Display"/>
              </a:rPr>
              <a:t>In the ablation studies, we validated the necessity of UMC’s key components. Our results show both UMNN and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are critical: removing either </a:t>
            </a:r>
            <a:r>
              <a:rPr lang="en-US" altLang="zh-CN" b="0" i="0" dirty="0">
                <a:solidFill>
                  <a:srgbClr val="222222"/>
                </a:solidFill>
                <a:effectLst/>
                <a:latin typeface="SF Pro Display"/>
              </a:rPr>
              <a:t>of</a:t>
            </a:r>
            <a:r>
              <a:rPr lang="zh-CN" altLang="en-US" b="0" i="0" dirty="0">
                <a:solidFill>
                  <a:srgbClr val="222222"/>
                </a:solidFill>
                <a:effectLst/>
                <a:latin typeface="SF Pro Display"/>
              </a:rPr>
              <a:t> </a:t>
            </a:r>
            <a:r>
              <a:rPr lang="en-US" altLang="zh-CN" b="0" i="0" dirty="0">
                <a:solidFill>
                  <a:srgbClr val="222222"/>
                </a:solidFill>
                <a:effectLst/>
                <a:latin typeface="SF Pro Display"/>
              </a:rPr>
              <a:t>them</a:t>
            </a:r>
            <a:r>
              <a:rPr lang="zh-CN" altLang="en-US" b="0" i="0" dirty="0">
                <a:solidFill>
                  <a:srgbClr val="222222"/>
                </a:solidFill>
                <a:effectLst/>
                <a:latin typeface="SF Pro Display"/>
              </a:rPr>
              <a:t> </a:t>
            </a:r>
            <a:r>
              <a:rPr lang="en-US" altLang="zh-CN" b="0" i="0" dirty="0">
                <a:solidFill>
                  <a:srgbClr val="222222"/>
                </a:solidFill>
                <a:effectLst/>
                <a:latin typeface="SF Pro Display"/>
              </a:rPr>
              <a:t>would</a:t>
            </a:r>
            <a:r>
              <a:rPr lang="zh-CN" altLang="en-US" b="0" i="0" dirty="0">
                <a:solidFill>
                  <a:srgbClr val="222222"/>
                </a:solidFill>
                <a:effectLst/>
                <a:latin typeface="SF Pro Display"/>
              </a:rPr>
              <a:t> </a:t>
            </a:r>
            <a:r>
              <a:rPr lang="en" altLang="zh-CN" b="0" i="0" dirty="0">
                <a:solidFill>
                  <a:srgbClr val="222222"/>
                </a:solidFill>
                <a:effectLst/>
                <a:latin typeface="SF Pro Display"/>
              </a:rPr>
              <a:t>degrade calibration performance. As shown in the table, UMNN served as the foundation, delivering greater performance gains, while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was equally essential—</a:t>
            </a:r>
            <a:r>
              <a:rPr lang="en-US" altLang="zh-CN" b="0" i="0" dirty="0">
                <a:solidFill>
                  <a:srgbClr val="222222"/>
                </a:solidFill>
                <a:effectLst/>
                <a:latin typeface="SF Pro Display"/>
              </a:rPr>
              <a:t>d</a:t>
            </a:r>
            <a:r>
              <a:rPr lang="en" altLang="zh-CN" b="0" i="0" dirty="0" err="1">
                <a:solidFill>
                  <a:srgbClr val="222222"/>
                </a:solidFill>
                <a:effectLst/>
                <a:latin typeface="SF Pro Display"/>
              </a:rPr>
              <a:t>isabling</a:t>
            </a:r>
            <a:r>
              <a:rPr lang="en" altLang="zh-CN" b="0" i="0" dirty="0">
                <a:solidFill>
                  <a:srgbClr val="222222"/>
                </a:solidFill>
                <a:effectLst/>
                <a:latin typeface="SF Pro Display"/>
              </a:rPr>
              <a:t>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significantly degraded calibration performance. Notably, adding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to other</a:t>
            </a:r>
            <a:r>
              <a:rPr lang="zh-CN" altLang="en-US" b="0" i="0" dirty="0">
                <a:solidFill>
                  <a:srgbClr val="222222"/>
                </a:solidFill>
                <a:effectLst/>
                <a:latin typeface="SF Pro Display"/>
              </a:rPr>
              <a:t> </a:t>
            </a:r>
            <a:r>
              <a:rPr lang="en-US" altLang="zh-CN" b="0" i="0" dirty="0">
                <a:solidFill>
                  <a:srgbClr val="222222"/>
                </a:solidFill>
                <a:effectLst/>
                <a:latin typeface="SF Pro Display"/>
              </a:rPr>
              <a:t>strong</a:t>
            </a:r>
            <a:r>
              <a:rPr lang="en" altLang="zh-CN" b="0" i="0" dirty="0">
                <a:solidFill>
                  <a:srgbClr val="222222"/>
                </a:solidFill>
                <a:effectLst/>
                <a:latin typeface="SF Pro Display"/>
              </a:rPr>
              <a:t> baselines </a:t>
            </a:r>
            <a:r>
              <a:rPr lang="en-US" altLang="zh-CN" b="0" i="0" dirty="0">
                <a:solidFill>
                  <a:srgbClr val="222222"/>
                </a:solidFill>
                <a:effectLst/>
                <a:latin typeface="SF Pro Display"/>
              </a:rPr>
              <a:t>including</a:t>
            </a:r>
            <a:r>
              <a:rPr lang="zh-CN" altLang="en-US" b="0" i="0" dirty="0">
                <a:solidFill>
                  <a:srgbClr val="222222"/>
                </a:solidFill>
                <a:effectLst/>
                <a:latin typeface="SF Pro Display"/>
              </a:rPr>
              <a:t> </a:t>
            </a:r>
            <a:r>
              <a:rPr lang="en" altLang="zh-CN" b="0" i="0" dirty="0">
                <a:solidFill>
                  <a:srgbClr val="222222"/>
                </a:solidFill>
                <a:effectLst/>
                <a:latin typeface="SF Pro Display"/>
              </a:rPr>
              <a:t>FAC</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en" altLang="zh-CN" b="0" i="0" dirty="0">
                <a:solidFill>
                  <a:srgbClr val="222222"/>
                </a:solidFill>
                <a:effectLst/>
                <a:latin typeface="SF Pro Display"/>
              </a:rPr>
              <a:t> SBCR also improved their calibration</a:t>
            </a:r>
            <a:r>
              <a:rPr lang="zh-CN" altLang="en-US" b="0" i="0" dirty="0">
                <a:solidFill>
                  <a:srgbClr val="222222"/>
                </a:solidFill>
                <a:effectLst/>
                <a:latin typeface="SF Pro Display"/>
              </a:rPr>
              <a:t> </a:t>
            </a:r>
            <a:r>
              <a:rPr lang="en-US" altLang="zh-CN" b="0" i="0" dirty="0">
                <a:solidFill>
                  <a:srgbClr val="222222"/>
                </a:solidFill>
                <a:effectLst/>
                <a:latin typeface="SF Pro Display"/>
              </a:rPr>
              <a:t>metrics</a:t>
            </a:r>
            <a:r>
              <a:rPr lang="en" altLang="zh-CN" b="0" i="0" dirty="0">
                <a:solidFill>
                  <a:srgbClr val="222222"/>
                </a:solidFill>
                <a:effectLst/>
                <a:latin typeface="SF Pro Display"/>
              </a:rPr>
              <a:t>, demonstrating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a:t>
            </a:r>
            <a:r>
              <a:rPr lang="en-US" altLang="zh-CN" b="0" i="0" dirty="0">
                <a:solidFill>
                  <a:srgbClr val="222222"/>
                </a:solidFill>
                <a:effectLst/>
                <a:latin typeface="SF Pro Display"/>
              </a:rPr>
              <a:t>can</a:t>
            </a:r>
            <a:r>
              <a:rPr lang="zh-CN" altLang="en-US" b="0" i="0" dirty="0">
                <a:solidFill>
                  <a:srgbClr val="222222"/>
                </a:solidFill>
                <a:effectLst/>
                <a:latin typeface="SF Pro Display"/>
              </a:rPr>
              <a:t> </a:t>
            </a:r>
            <a:r>
              <a:rPr lang="en" altLang="zh-CN" b="0" i="0" dirty="0">
                <a:solidFill>
                  <a:srgbClr val="222222"/>
                </a:solidFill>
                <a:effectLst/>
                <a:latin typeface="SF Pro Display"/>
              </a:rPr>
              <a:t>generalize to other models.</a:t>
            </a:r>
            <a:endParaRPr kumimoji="1" lang="zh-CN" altLang="en-US" sz="1200"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13</a:t>
            </a:fld>
            <a:endParaRPr kumimoji="1" lang="zh-CN" altLang="en-US"/>
          </a:p>
        </p:txBody>
      </p:sp>
    </p:spTree>
    <p:extLst>
      <p:ext uri="{BB962C8B-B14F-4D97-AF65-F5344CB8AC3E}">
        <p14:creationId xmlns:p14="http://schemas.microsoft.com/office/powerpoint/2010/main" val="378932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222222"/>
                </a:solidFill>
                <a:effectLst/>
                <a:latin typeface="SF Pro Display"/>
              </a:rPr>
              <a:t>Next</a:t>
            </a:r>
            <a:r>
              <a:rPr lang="zh-CN" altLang="en-US" b="0" i="0" dirty="0">
                <a:solidFill>
                  <a:srgbClr val="222222"/>
                </a:solidFill>
                <a:effectLst/>
                <a:latin typeface="SF Pro Display"/>
              </a:rPr>
              <a:t> </a:t>
            </a:r>
            <a:r>
              <a:rPr lang="en-US" altLang="zh-CN" b="0" i="0" dirty="0">
                <a:solidFill>
                  <a:srgbClr val="222222"/>
                </a:solidFill>
                <a:effectLst/>
                <a:latin typeface="SF Pro Display"/>
              </a:rPr>
              <a:t>is</a:t>
            </a:r>
            <a:r>
              <a:rPr lang="zh-CN" altLang="en-US" b="0" i="0" dirty="0">
                <a:solidFill>
                  <a:srgbClr val="222222"/>
                </a:solidFill>
                <a:effectLst/>
                <a:latin typeface="SF Pro Display"/>
              </a:rPr>
              <a:t> </a:t>
            </a:r>
            <a:r>
              <a:rPr lang="en" altLang="zh-CN" b="0" i="0" dirty="0">
                <a:solidFill>
                  <a:srgbClr val="222222"/>
                </a:solidFill>
                <a:effectLst/>
                <a:latin typeface="SF Pro Display"/>
              </a:rPr>
              <a:t>hyperparameter experiments for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First, group number N: too small, hard to tell groups apart; too large, sparse bins make results unreliable. </a:t>
            </a:r>
            <a:r>
              <a:rPr lang="en-US" altLang="zh-CN" b="0" i="0" dirty="0">
                <a:solidFill>
                  <a:srgbClr val="222222"/>
                </a:solidFill>
                <a:effectLst/>
                <a:latin typeface="SF Pro Display"/>
              </a:rPr>
              <a:t>And</a:t>
            </a:r>
            <a:r>
              <a:rPr lang="zh-CN" altLang="en-US" b="0" i="0" dirty="0">
                <a:solidFill>
                  <a:srgbClr val="222222"/>
                </a:solidFill>
                <a:effectLst/>
                <a:latin typeface="SF Pro Display"/>
              </a:rPr>
              <a:t>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US" altLang="zh-CN" b="0" i="0" dirty="0">
                <a:solidFill>
                  <a:srgbClr val="222222"/>
                </a:solidFill>
                <a:effectLst/>
                <a:latin typeface="SF Pro Display"/>
              </a:rPr>
              <a:t>c</a:t>
            </a:r>
            <a:r>
              <a:rPr lang="en" altLang="zh-CN" b="0" i="0" dirty="0">
                <a:solidFill>
                  <a:srgbClr val="222222"/>
                </a:solidFill>
                <a:effectLst/>
                <a:latin typeface="SF Pro Display"/>
              </a:rPr>
              <a:t>harts show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US" altLang="zh-CN" b="0" i="0" dirty="0">
                <a:solidFill>
                  <a:srgbClr val="222222"/>
                </a:solidFill>
                <a:effectLst/>
                <a:latin typeface="SF Pro Display"/>
              </a:rPr>
              <a:t>number</a:t>
            </a:r>
            <a:r>
              <a:rPr lang="zh-CN" altLang="en-US" b="0" i="0" dirty="0">
                <a:solidFill>
                  <a:srgbClr val="222222"/>
                </a:solidFill>
                <a:effectLst/>
                <a:latin typeface="SF Pro Display"/>
              </a:rPr>
              <a:t> </a:t>
            </a:r>
            <a:r>
              <a:rPr lang="en-US" altLang="zh-CN" b="0" i="0" dirty="0">
                <a:solidFill>
                  <a:srgbClr val="222222"/>
                </a:solidFill>
                <a:effectLst/>
                <a:latin typeface="SF Pro Display"/>
              </a:rPr>
              <a:t>of</a:t>
            </a:r>
            <a:r>
              <a:rPr lang="zh-CN" altLang="en-US" b="0" i="0" dirty="0">
                <a:solidFill>
                  <a:srgbClr val="222222"/>
                </a:solidFill>
                <a:effectLst/>
                <a:latin typeface="SF Pro Display"/>
              </a:rPr>
              <a:t> </a:t>
            </a:r>
            <a:r>
              <a:rPr lang="en" altLang="zh-CN" b="0" i="0" dirty="0">
                <a:solidFill>
                  <a:srgbClr val="222222"/>
                </a:solidFill>
                <a:effectLst/>
                <a:latin typeface="SF Pro Display"/>
              </a:rPr>
              <a:t>20 </a:t>
            </a:r>
            <a:r>
              <a:rPr lang="en-US" altLang="zh-CN" b="0" i="0" dirty="0">
                <a:solidFill>
                  <a:srgbClr val="222222"/>
                </a:solidFill>
                <a:effectLst/>
                <a:latin typeface="SF Pro Display"/>
              </a:rPr>
              <a:t>works</a:t>
            </a:r>
            <a:r>
              <a:rPr lang="zh-CN" altLang="en-US" b="0" i="0" dirty="0">
                <a:solidFill>
                  <a:srgbClr val="222222"/>
                </a:solidFill>
                <a:effectLst/>
                <a:latin typeface="SF Pro Display"/>
              </a:rPr>
              <a:t> </a:t>
            </a:r>
            <a:r>
              <a:rPr lang="en-US" altLang="zh-CN" b="0" i="0" dirty="0">
                <a:solidFill>
                  <a:srgbClr val="222222"/>
                </a:solidFill>
                <a:effectLst/>
                <a:latin typeface="SF Pro Display"/>
              </a:rPr>
              <a:t>best</a:t>
            </a:r>
            <a:r>
              <a:rPr lang="en" altLang="zh-CN" b="0" i="0" dirty="0">
                <a:solidFill>
                  <a:srgbClr val="222222"/>
                </a:solidFill>
                <a:effectLst/>
                <a:latin typeface="SF Pro Display"/>
              </a:rPr>
              <a:t>. For decay rate: </a:t>
            </a:r>
            <a:r>
              <a:rPr lang="en-US" altLang="zh-CN" b="0" i="0" dirty="0">
                <a:solidFill>
                  <a:srgbClr val="222222"/>
                </a:solidFill>
                <a:effectLst/>
                <a:latin typeface="Helvetica" pitchFamily="2" charset="0"/>
              </a:rPr>
              <a:t>t</a:t>
            </a:r>
            <a:r>
              <a:rPr lang="en" altLang="zh-CN" b="0" dirty="0" err="1">
                <a:latin typeface="Helvetica" pitchFamily="2" charset="0"/>
              </a:rPr>
              <a:t>oo</a:t>
            </a:r>
            <a:r>
              <a:rPr lang="en" altLang="zh-CN" b="0" dirty="0">
                <a:latin typeface="Helvetica" pitchFamily="2" charset="0"/>
              </a:rPr>
              <a:t> small values lead to a delayed response to recent batch data</a:t>
            </a:r>
            <a:r>
              <a:rPr lang="en" altLang="zh-CN" b="0" i="0" dirty="0">
                <a:solidFill>
                  <a:srgbClr val="222222"/>
                </a:solidFill>
                <a:effectLst/>
                <a:latin typeface="SF Pro Display"/>
              </a:rPr>
              <a:t>;</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en" altLang="zh-CN" b="0" i="0" dirty="0">
                <a:solidFill>
                  <a:srgbClr val="222222"/>
                </a:solidFill>
                <a:effectLst/>
                <a:latin typeface="SF Pro Display"/>
              </a:rPr>
              <a:t> too large obscures long-term trends. We found </a:t>
            </a:r>
            <a:r>
              <a:rPr lang="en-US" altLang="zh-CN" b="0" i="0" dirty="0">
                <a:solidFill>
                  <a:srgbClr val="222222"/>
                </a:solidFill>
                <a:effectLst/>
                <a:latin typeface="SF Pro Display"/>
              </a:rPr>
              <a:t>the</a:t>
            </a:r>
            <a:r>
              <a:rPr lang="en" altLang="zh-CN" b="0" i="0" dirty="0">
                <a:solidFill>
                  <a:srgbClr val="222222"/>
                </a:solidFill>
                <a:effectLst/>
                <a:latin typeface="SF Pro Display"/>
              </a:rPr>
              <a:t> suitable </a:t>
            </a:r>
            <a:r>
              <a:rPr kumimoji="1" lang="en-US" altLang="zh-CN" sz="1200" b="0" i="0" dirty="0">
                <a:solidFill>
                  <a:srgbClr val="222222"/>
                </a:solidFill>
                <a:effectLst/>
                <a:latin typeface="Helvetica" pitchFamily="2" charset="0"/>
              </a:rPr>
              <a:t>h</a:t>
            </a:r>
            <a:r>
              <a:rPr kumimoji="1" lang="en-US" altLang="zh-CN" sz="1200" dirty="0">
                <a:latin typeface="Helvetica" pitchFamily="2" charset="0"/>
              </a:rPr>
              <a:t>yper-parameters</a:t>
            </a:r>
            <a:r>
              <a:rPr lang="en" altLang="zh-CN" b="0" i="0" dirty="0">
                <a:solidFill>
                  <a:srgbClr val="222222"/>
                </a:solidFill>
                <a:effectLst/>
                <a:latin typeface="SF Pro Display"/>
              </a:rPr>
              <a:t> </a:t>
            </a:r>
            <a:r>
              <a:rPr lang="en-US" altLang="zh-CN" b="0" i="0" u="none" strike="noStrike" dirty="0">
                <a:solidFill>
                  <a:srgbClr val="222222"/>
                </a:solidFill>
                <a:effectLst/>
                <a:latin typeface="SF Pro Display"/>
                <a:ea typeface="PingFang SC" panose="020B0400000000000000" pitchFamily="34" charset="-122"/>
              </a:rPr>
              <a:t>achieve</a:t>
            </a:r>
            <a:r>
              <a:rPr lang="zh-CN" altLang="en-US" b="0" i="0" u="none" strike="noStrike" dirty="0">
                <a:solidFill>
                  <a:srgbClr val="222222"/>
                </a:solidFill>
                <a:effectLst/>
                <a:latin typeface="SF Pro Display"/>
                <a:ea typeface="PingFang SC" panose="020B0400000000000000" pitchFamily="34" charset="-122"/>
              </a:rPr>
              <a:t> </a:t>
            </a:r>
            <a:r>
              <a:rPr lang="en-US" altLang="zh-CN" b="0" i="0" dirty="0">
                <a:solidFill>
                  <a:srgbClr val="222222"/>
                </a:solidFill>
                <a:effectLst/>
                <a:latin typeface="SF Pro Display"/>
              </a:rPr>
              <a:t>better</a:t>
            </a:r>
            <a:r>
              <a:rPr lang="zh-CN" altLang="en-US" b="0" i="0" dirty="0">
                <a:solidFill>
                  <a:srgbClr val="222222"/>
                </a:solidFill>
                <a:effectLst/>
                <a:latin typeface="SF Pro Display"/>
              </a:rPr>
              <a:t> </a:t>
            </a:r>
            <a:r>
              <a:rPr lang="en-US" altLang="zh-CN" b="0" i="0" dirty="0">
                <a:solidFill>
                  <a:srgbClr val="222222"/>
                </a:solidFill>
                <a:effectLst/>
                <a:latin typeface="SF Pro Display"/>
              </a:rPr>
              <a:t>balance</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zh-CN" altLang="en-US" b="0" i="0" dirty="0">
                <a:solidFill>
                  <a:srgbClr val="222222"/>
                </a:solidFill>
                <a:effectLst/>
                <a:latin typeface="SF Pro Display"/>
              </a:rPr>
              <a:t> </a:t>
            </a:r>
            <a:r>
              <a:rPr lang="en-US" altLang="zh-CN" b="0" i="0" dirty="0">
                <a:solidFill>
                  <a:srgbClr val="222222"/>
                </a:solidFill>
                <a:effectLst/>
                <a:latin typeface="SF Pro Display"/>
              </a:rPr>
              <a:t>yield</a:t>
            </a:r>
            <a:r>
              <a:rPr lang="zh-CN" altLang="en-US" b="0" i="0" dirty="0">
                <a:solidFill>
                  <a:srgbClr val="222222"/>
                </a:solidFill>
                <a:effectLst/>
                <a:latin typeface="SF Pro Display"/>
              </a:rPr>
              <a:t> </a:t>
            </a:r>
            <a:r>
              <a:rPr lang="en" altLang="zh-CN" b="0" i="0" dirty="0">
                <a:solidFill>
                  <a:srgbClr val="222222"/>
                </a:solidFill>
                <a:effectLst/>
                <a:latin typeface="SF Pro Display"/>
              </a:rPr>
              <a:t>optimal</a:t>
            </a:r>
            <a:r>
              <a:rPr lang="zh-CN" altLang="en-US" b="0" i="0" dirty="0">
                <a:solidFill>
                  <a:srgbClr val="222222"/>
                </a:solidFill>
                <a:effectLst/>
                <a:latin typeface="SF Pro Display"/>
              </a:rPr>
              <a:t> </a:t>
            </a:r>
            <a:r>
              <a:rPr lang="en-US" altLang="zh-CN" b="0" i="0" dirty="0">
                <a:solidFill>
                  <a:srgbClr val="222222"/>
                </a:solidFill>
                <a:effectLst/>
                <a:latin typeface="SF Pro Display"/>
              </a:rPr>
              <a:t>results</a:t>
            </a:r>
            <a:r>
              <a:rPr lang="en" altLang="zh-CN" b="0" i="0" dirty="0">
                <a:solidFill>
                  <a:srgbClr val="222222"/>
                </a:solidFill>
                <a:effectLst/>
                <a:latin typeface="SF Pro Display"/>
              </a:rPr>
              <a:t>.</a:t>
            </a:r>
            <a:endParaRPr kumimoji="1" lang="zh-CN" altLang="en-US" b="0"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14</a:t>
            </a:fld>
            <a:endParaRPr kumimoji="1" lang="zh-CN" altLang="en-US"/>
          </a:p>
        </p:txBody>
      </p:sp>
    </p:spTree>
    <p:extLst>
      <p:ext uri="{BB962C8B-B14F-4D97-AF65-F5344CB8AC3E}">
        <p14:creationId xmlns:p14="http://schemas.microsoft.com/office/powerpoint/2010/main" val="2701968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222222"/>
                </a:solidFill>
                <a:effectLst/>
                <a:latin typeface="SF Pro Display"/>
              </a:rPr>
              <a:t>We also conducted an online experiment</a:t>
            </a:r>
            <a:r>
              <a:rPr lang="en-US" altLang="zh-CN" b="0" i="0" dirty="0">
                <a:solidFill>
                  <a:srgbClr val="222222"/>
                </a:solidFill>
                <a:effectLst/>
                <a:latin typeface="SF Pro Display"/>
              </a:rPr>
              <a:t>.</a:t>
            </a:r>
            <a:r>
              <a:rPr lang="en" altLang="zh-CN" b="0" i="0" dirty="0">
                <a:solidFill>
                  <a:srgbClr val="222222"/>
                </a:solidFill>
                <a:effectLst/>
                <a:latin typeface="SF Pro Display"/>
              </a:rPr>
              <a:t> </a:t>
            </a:r>
            <a:r>
              <a:rPr kumimoji="1" lang="en-US" altLang="zh-CN" sz="1200" dirty="0">
                <a:latin typeface="Helvetica" pitchFamily="2" charset="0"/>
              </a:rPr>
              <a:t>We</a:t>
            </a:r>
            <a:r>
              <a:rPr kumimoji="1" lang="zh-CN" altLang="en-US" sz="1200" dirty="0">
                <a:latin typeface="Helvetica" pitchFamily="2" charset="0"/>
              </a:rPr>
              <a:t> </a:t>
            </a:r>
            <a:r>
              <a:rPr kumimoji="1" lang="en-US" altLang="zh-CN" sz="1200" dirty="0">
                <a:latin typeface="Helvetica" pitchFamily="2" charset="0"/>
              </a:rPr>
              <a:t>deployed</a:t>
            </a:r>
            <a:r>
              <a:rPr lang="en" altLang="zh-CN" b="0" i="0" dirty="0">
                <a:solidFill>
                  <a:srgbClr val="222222"/>
                </a:solidFill>
                <a:effectLst/>
                <a:latin typeface="SF Pro Display"/>
              </a:rPr>
              <a:t> UMC on Kuaishou video search system. We replaced the original Click, </a:t>
            </a:r>
            <a:r>
              <a:rPr lang="en" altLang="zh-CN" b="0" i="0" dirty="0" err="1">
                <a:solidFill>
                  <a:srgbClr val="222222"/>
                </a:solidFill>
                <a:effectLst/>
                <a:latin typeface="SF Pro Display"/>
              </a:rPr>
              <a:t>EffectiveView</a:t>
            </a:r>
            <a:r>
              <a:rPr lang="en" altLang="zh-CN" b="0" i="0" dirty="0">
                <a:solidFill>
                  <a:srgbClr val="222222"/>
                </a:solidFill>
                <a:effectLst/>
                <a:latin typeface="SF Pro Display"/>
              </a:rPr>
              <a:t>, and </a:t>
            </a:r>
            <a:r>
              <a:rPr lang="en" altLang="zh-CN" b="0" i="0" dirty="0" err="1">
                <a:solidFill>
                  <a:srgbClr val="222222"/>
                </a:solidFill>
                <a:effectLst/>
                <a:latin typeface="SF Pro Display"/>
              </a:rPr>
              <a:t>LongView</a:t>
            </a:r>
            <a:r>
              <a:rPr lang="en" altLang="zh-CN" b="0" i="0" dirty="0">
                <a:solidFill>
                  <a:srgbClr val="222222"/>
                </a:solidFill>
                <a:effectLst/>
                <a:latin typeface="SF Pro Display"/>
              </a:rPr>
              <a:t> predictions in the fused ranking score with UMC-calibrated ones, using QIN as the industry baseline backbone. The A/B test served 20 million users over one week.</a:t>
            </a:r>
            <a:br>
              <a:rPr lang="en" altLang="zh-CN" dirty="0"/>
            </a:br>
            <a:r>
              <a:rPr lang="en" altLang="zh-CN" b="0" i="0" dirty="0">
                <a:solidFill>
                  <a:srgbClr val="222222"/>
                </a:solidFill>
                <a:effectLst/>
                <a:latin typeface="SF Pro Display"/>
              </a:rPr>
              <a:t>As shown in the table, UMC achieved significant gains across key metrics</a:t>
            </a:r>
            <a:r>
              <a:rPr lang="zh-CN" altLang="en-US" b="0" i="0" dirty="0">
                <a:solidFill>
                  <a:srgbClr val="222222"/>
                </a:solidFill>
                <a:effectLst/>
                <a:latin typeface="SF Pro Display"/>
              </a:rPr>
              <a:t> </a:t>
            </a:r>
            <a:r>
              <a:rPr lang="en-US" altLang="zh-CN" b="0" i="0" dirty="0">
                <a:solidFill>
                  <a:srgbClr val="222222"/>
                </a:solidFill>
                <a:effectLst/>
                <a:latin typeface="SF Pro Display"/>
              </a:rPr>
              <a:t>including</a:t>
            </a:r>
            <a:r>
              <a:rPr lang="en" altLang="zh-CN" b="0" i="0" dirty="0">
                <a:solidFill>
                  <a:srgbClr val="222222"/>
                </a:solidFill>
                <a:effectLst/>
                <a:latin typeface="SF Pro Display"/>
              </a:rPr>
              <a:t> </a:t>
            </a:r>
            <a:r>
              <a:rPr lang="en-US" altLang="zh-CN" b="0" i="0" dirty="0">
                <a:solidFill>
                  <a:srgbClr val="222222"/>
                </a:solidFill>
                <a:effectLst/>
                <a:latin typeface="SF Pro Display"/>
              </a:rPr>
              <a:t>t</a:t>
            </a:r>
            <a:r>
              <a:rPr lang="en" altLang="zh-CN" b="0" i="0" dirty="0">
                <a:solidFill>
                  <a:srgbClr val="222222"/>
                </a:solidFill>
                <a:effectLst/>
                <a:latin typeface="SF Pro Display"/>
              </a:rPr>
              <a:t>otal watch time</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effective video views</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and CTR . And crucially, this came with no significant computational overhead—making UMC ready for large-scale deployment. Today, UMC has been rolled out to 100% of traffic, serving hundreds of millions of daily user requests and delivering a better user experience.</a:t>
            </a:r>
          </a:p>
          <a:p>
            <a:pPr algn="l">
              <a:buFont typeface="Arial" panose="020B0604020202020204" pitchFamily="34" charset="0"/>
              <a:buNone/>
            </a:pPr>
            <a:endParaRPr lang="en" altLang="zh-CN" b="0" i="0" dirty="0">
              <a:solidFill>
                <a:srgbClr val="222222"/>
              </a:solidFill>
              <a:effectLst/>
              <a:latin typeface="SF Pro Display"/>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15</a:t>
            </a:fld>
            <a:endParaRPr kumimoji="1" lang="zh-CN" altLang="en-US"/>
          </a:p>
        </p:txBody>
      </p:sp>
    </p:spTree>
    <p:extLst>
      <p:ext uri="{BB962C8B-B14F-4D97-AF65-F5344CB8AC3E}">
        <p14:creationId xmlns:p14="http://schemas.microsoft.com/office/powerpoint/2010/main" val="306610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dirty="0">
                <a:solidFill>
                  <a:srgbClr val="222222"/>
                </a:solidFill>
                <a:effectLst/>
                <a:latin typeface="SF Pro Display"/>
              </a:rPr>
              <a:t>To conclude, we addressed the challenge of excessive constraints in ranking calibration by relaxing these constraints to enable a more generalizable form. Our solution, UMC, integrates two key innovations: a Monotonic Calibrator Architecture using UMNN, and a Calibration-aware Learning Strategy with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Offline experiments demonstrated UMC’s superior performance over baselines, while the online A/B test on Kuaishou video search platform showed significant gains in key metrics. Together, these results validate UMC as an advanced calibration solution for real-world ranking systems.</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16</a:t>
            </a:fld>
            <a:endParaRPr kumimoji="1" lang="zh-CN" altLang="en-US"/>
          </a:p>
        </p:txBody>
      </p:sp>
    </p:spTree>
    <p:extLst>
      <p:ext uri="{BB962C8B-B14F-4D97-AF65-F5344CB8AC3E}">
        <p14:creationId xmlns:p14="http://schemas.microsoft.com/office/powerpoint/2010/main" val="314796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17</a:t>
            </a:fld>
            <a:endParaRPr kumimoji="1" lang="zh-CN" altLang="en-US"/>
          </a:p>
        </p:txBody>
      </p:sp>
    </p:spTree>
    <p:extLst>
      <p:ext uri="{BB962C8B-B14F-4D97-AF65-F5344CB8AC3E}">
        <p14:creationId xmlns:p14="http://schemas.microsoft.com/office/powerpoint/2010/main" val="156366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fontAlgn="base"/>
            <a:r>
              <a:rPr lang="en-US" altLang="zh-CN" b="0" i="0" dirty="0">
                <a:effectLst/>
                <a:latin typeface="+mn-lt"/>
                <a:ea typeface="PingFang SC" panose="020B0400000000000000" pitchFamily="34" charset="-122"/>
              </a:rPr>
              <a:t>Today</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m</a:t>
            </a:r>
            <a:r>
              <a:rPr lang="en" altLang="zh-CN" b="0" i="0" dirty="0">
                <a:effectLst/>
                <a:latin typeface="+mn-lt"/>
                <a:ea typeface="PingFang SC" panose="020B0400000000000000" pitchFamily="34" charset="-122"/>
              </a:rPr>
              <a:t>y presentation consists of four parts:​</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first,</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the</a:t>
            </a:r>
            <a:r>
              <a:rPr lang="zh-CN" altLang="en-US" b="0" i="0" dirty="0">
                <a:effectLst/>
                <a:latin typeface="+mn-lt"/>
                <a:ea typeface="PingFang SC" panose="020B0400000000000000" pitchFamily="34" charset="-122"/>
              </a:rPr>
              <a:t> </a:t>
            </a:r>
            <a:r>
              <a:rPr lang="en-US" altLang="zh-CN" b="0" i="0" dirty="0">
                <a:latin typeface="+mn-lt"/>
              </a:rPr>
              <a:t>background</a:t>
            </a:r>
            <a:r>
              <a:rPr lang="zh-CN" altLang="en-US" b="0" i="0" dirty="0">
                <a:latin typeface="+mn-lt"/>
              </a:rPr>
              <a:t> </a:t>
            </a:r>
            <a:r>
              <a:rPr lang="en-US" altLang="zh-CN" b="0" i="0" dirty="0">
                <a:effectLst/>
                <a:latin typeface="+mn-lt"/>
                <a:ea typeface="PingFang SC" panose="020B0400000000000000" pitchFamily="34" charset="-122"/>
              </a:rPr>
              <a:t>including</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the</a:t>
            </a:r>
            <a:r>
              <a:rPr lang="en" altLang="zh-CN" b="0" i="0" dirty="0">
                <a:effectLst/>
                <a:latin typeface="+mn-lt"/>
                <a:ea typeface="PingFang SC" panose="020B0400000000000000" pitchFamily="34" charset="-122"/>
              </a:rPr>
              <a:t> calibration challenge in ranking systems</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and</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existing</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work.</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Second,o</a:t>
            </a:r>
            <a:r>
              <a:rPr lang="en" altLang="zh-CN" b="0" i="0" dirty="0">
                <a:effectLst/>
                <a:latin typeface="+mn-lt"/>
                <a:ea typeface="PingFang SC" panose="020B0400000000000000" pitchFamily="34" charset="-122"/>
              </a:rPr>
              <a:t>ur proposed methodology</a:t>
            </a:r>
            <a:r>
              <a:rPr lang="en-US" altLang="zh-CN" b="0" i="0" dirty="0">
                <a:effectLst/>
                <a:latin typeface="+mn-lt"/>
                <a:ea typeface="PingFang SC" panose="020B0400000000000000" pitchFamily="34" charset="-122"/>
              </a:rPr>
              <a:t>.</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Third,</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the</a:t>
            </a:r>
            <a:r>
              <a:rPr lang="zh-CN" altLang="en-US" b="0" i="0" dirty="0">
                <a:effectLst/>
                <a:latin typeface="+mn-lt"/>
                <a:ea typeface="PingFang SC" panose="020B0400000000000000" pitchFamily="34" charset="-122"/>
              </a:rPr>
              <a:t> </a:t>
            </a:r>
            <a:r>
              <a:rPr lang="en" altLang="zh-CN" b="0" i="0" dirty="0">
                <a:effectLst/>
                <a:latin typeface="+mn-lt"/>
                <a:ea typeface="PingFang SC" panose="020B0400000000000000" pitchFamily="34" charset="-122"/>
              </a:rPr>
              <a:t>experiment</a:t>
            </a:r>
            <a:r>
              <a:rPr lang="en-US" altLang="zh-CN" b="0" i="0" dirty="0">
                <a:effectLst/>
                <a:latin typeface="+mn-lt"/>
                <a:ea typeface="PingFang SC" panose="020B0400000000000000" pitchFamily="34" charset="-122"/>
              </a:rPr>
              <a:t>s</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and</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detailed</a:t>
            </a:r>
            <a:r>
              <a:rPr lang="en" altLang="zh-CN" b="0" i="0" dirty="0">
                <a:effectLst/>
                <a:latin typeface="+mn-lt"/>
                <a:ea typeface="PingFang SC" panose="020B0400000000000000" pitchFamily="34" charset="-122"/>
              </a:rPr>
              <a:t> results</a:t>
            </a:r>
            <a:r>
              <a:rPr lang="en-US" altLang="zh-CN" b="0" i="0" dirty="0">
                <a:effectLst/>
                <a:latin typeface="+mn-lt"/>
                <a:ea typeface="PingFang SC" panose="020B0400000000000000" pitchFamily="34" charset="-122"/>
              </a:rPr>
              <a:t>.</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And</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finally,</a:t>
            </a:r>
            <a:r>
              <a:rPr lang="zh-CN" altLang="en-US" b="0" i="0" dirty="0">
                <a:effectLst/>
                <a:latin typeface="+mn-lt"/>
                <a:ea typeface="PingFang SC" panose="020B0400000000000000" pitchFamily="34" charset="-122"/>
              </a:rPr>
              <a:t> </a:t>
            </a:r>
            <a:r>
              <a:rPr lang="en-US" altLang="zh-CN" b="0" i="0" dirty="0">
                <a:effectLst/>
                <a:latin typeface="+mn-lt"/>
                <a:ea typeface="PingFang SC" panose="020B0400000000000000" pitchFamily="34" charset="-122"/>
              </a:rPr>
              <a:t>the</a:t>
            </a:r>
            <a:r>
              <a:rPr lang="zh-CN" altLang="en-US" b="0" i="0" dirty="0">
                <a:effectLst/>
                <a:latin typeface="+mn-lt"/>
                <a:ea typeface="PingFang SC" panose="020B0400000000000000" pitchFamily="34" charset="-122"/>
              </a:rPr>
              <a:t> </a:t>
            </a:r>
            <a:r>
              <a:rPr lang="en-US" altLang="zh-CN" sz="1200" b="0" i="0" dirty="0">
                <a:effectLst/>
                <a:latin typeface="+mn-lt"/>
                <a:ea typeface="微软雅黑" panose="020B0503020204020204" pitchFamily="34" charset="-122"/>
                <a:cs typeface="Arial" panose="020B0604020202020204" pitchFamily="34" charset="0"/>
              </a:rPr>
              <a:t>C</a:t>
            </a:r>
            <a:r>
              <a:rPr lang="en-US" altLang="zh-CN" sz="1200" dirty="0">
                <a:latin typeface="+mn-lt"/>
                <a:ea typeface="微软雅黑" panose="020B0503020204020204" pitchFamily="34" charset="-122"/>
                <a:cs typeface="Arial" panose="020B0604020202020204" pitchFamily="34" charset="0"/>
              </a:rPr>
              <a:t>onclusion</a:t>
            </a:r>
            <a:r>
              <a:rPr lang="zh-CN" altLang="en-US" sz="1200" dirty="0">
                <a:latin typeface="+mn-lt"/>
                <a:ea typeface="微软雅黑" panose="020B0503020204020204" pitchFamily="34" charset="-122"/>
                <a:cs typeface="Arial" panose="020B0604020202020204" pitchFamily="34" charset="0"/>
              </a:rPr>
              <a:t> </a:t>
            </a:r>
            <a:r>
              <a:rPr lang="en" altLang="zh-CN" b="0" i="0" dirty="0">
                <a:effectLst/>
                <a:latin typeface="+mn-lt"/>
                <a:ea typeface="PingFang SC" panose="020B0400000000000000" pitchFamily="34" charset="-122"/>
              </a:rPr>
              <a:t>and </a:t>
            </a:r>
            <a:r>
              <a:rPr lang="en-US" altLang="zh-CN" sz="1200" dirty="0">
                <a:latin typeface="+mn-lt"/>
                <a:ea typeface="微软雅黑" panose="020B0503020204020204" pitchFamily="34" charset="-122"/>
                <a:cs typeface="Arial" panose="020B0604020202020204" pitchFamily="34" charset="0"/>
              </a:rPr>
              <a:t>Highlights.</a:t>
            </a:r>
            <a:endParaRPr lang="en" altLang="zh-CN" b="0" i="0" dirty="0">
              <a:effectLst/>
              <a:latin typeface="+mn-lt"/>
              <a:ea typeface="PingFang SC" panose="020B0400000000000000" pitchFamily="34" charset="-122"/>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2</a:t>
            </a:fld>
            <a:endParaRPr kumimoji="1" lang="zh-CN" altLang="en-US"/>
          </a:p>
        </p:txBody>
      </p:sp>
    </p:spTree>
    <p:extLst>
      <p:ext uri="{BB962C8B-B14F-4D97-AF65-F5344CB8AC3E}">
        <p14:creationId xmlns:p14="http://schemas.microsoft.com/office/powerpoint/2010/main" val="351142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effectLst/>
                <a:latin typeface="+mn-lt"/>
              </a:rPr>
              <a:t>First I will introduce the background. The modern ranking systems </a:t>
            </a:r>
            <a:r>
              <a:rPr lang="en" altLang="zh-CN" b="0" i="0" dirty="0">
                <a:solidFill>
                  <a:srgbClr val="222222"/>
                </a:solidFill>
                <a:effectLst/>
                <a:latin typeface="+mn-lt"/>
              </a:rPr>
              <a:t>power nearly every digital experience we interact with—from search engines to recommendation feeds</a:t>
            </a:r>
            <a:r>
              <a:rPr lang="en-US" altLang="zh-CN" b="0" i="0" dirty="0">
                <a:solidFill>
                  <a:srgbClr val="222222"/>
                </a:solidFill>
                <a:effectLst/>
                <a:latin typeface="+mn-lt"/>
              </a:rPr>
              <a:t>.</a:t>
            </a:r>
            <a:r>
              <a:rPr lang="zh-CN" altLang="en-US" b="0" i="0" dirty="0">
                <a:solidFill>
                  <a:srgbClr val="222222"/>
                </a:solidFill>
                <a:effectLst/>
                <a:latin typeface="+mn-lt"/>
              </a:rPr>
              <a:t> </a:t>
            </a:r>
            <a:r>
              <a:rPr lang="en" altLang="zh-CN" b="0" i="0" dirty="0">
                <a:solidFill>
                  <a:srgbClr val="222222"/>
                </a:solidFill>
                <a:effectLst/>
                <a:latin typeface="+mn-lt"/>
              </a:rPr>
              <a:t>These </a:t>
            </a:r>
            <a:r>
              <a:rPr lang="en-US" altLang="zh-CN" b="0" i="0" dirty="0">
                <a:solidFill>
                  <a:srgbClr val="222222"/>
                </a:solidFill>
                <a:effectLst/>
                <a:latin typeface="+mn-lt"/>
              </a:rPr>
              <a:t>ranking</a:t>
            </a:r>
            <a:r>
              <a:rPr lang="zh-CN" altLang="en-US" b="0" i="0" dirty="0">
                <a:solidFill>
                  <a:srgbClr val="222222"/>
                </a:solidFill>
                <a:effectLst/>
                <a:latin typeface="+mn-lt"/>
              </a:rPr>
              <a:t> </a:t>
            </a:r>
            <a:r>
              <a:rPr lang="en" altLang="zh-CN" b="0" i="0" dirty="0">
                <a:solidFill>
                  <a:srgbClr val="222222"/>
                </a:solidFill>
                <a:effectLst/>
                <a:latin typeface="+mn-lt"/>
              </a:rPr>
              <a:t>systems</a:t>
            </a:r>
            <a:r>
              <a:rPr lang="zh-CN" altLang="en-US" b="0" i="0" u="none" strike="noStrike" dirty="0">
                <a:effectLst/>
                <a:latin typeface="+mn-lt"/>
              </a:rPr>
              <a:t> </a:t>
            </a:r>
            <a:r>
              <a:rPr lang="en" altLang="zh-CN" b="0" i="0" u="none" strike="noStrike" dirty="0">
                <a:effectLst/>
                <a:latin typeface="+mn-lt"/>
              </a:rPr>
              <a:t>learn matching scores </a:t>
            </a:r>
            <a:r>
              <a:rPr lang="en-US" altLang="zh-CN" b="0" i="0" u="none" strike="noStrike" dirty="0">
                <a:effectLst/>
                <a:latin typeface="+mn-lt"/>
              </a:rPr>
              <a:t>to</a:t>
            </a:r>
            <a:r>
              <a:rPr lang="zh-CN" altLang="en-US" b="0" i="0" u="none" strike="noStrike" dirty="0">
                <a:effectLst/>
                <a:latin typeface="+mn-lt"/>
              </a:rPr>
              <a:t> </a:t>
            </a:r>
            <a:r>
              <a:rPr lang="en" altLang="zh-CN" b="0" i="0" u="none" strike="noStrike" dirty="0">
                <a:effectLst/>
                <a:latin typeface="+mn-lt"/>
              </a:rPr>
              <a:t>sort candidates</a:t>
            </a:r>
            <a:r>
              <a:rPr lang="en-US" altLang="zh-CN" b="0" i="0" u="none" strike="noStrike" dirty="0">
                <a:effectLst/>
                <a:latin typeface="+mn-lt"/>
              </a:rPr>
              <a:t>,</a:t>
            </a:r>
            <a:r>
              <a:rPr lang="zh-CN" altLang="en-US" b="0" i="0" u="none" strike="noStrike" dirty="0">
                <a:effectLst/>
                <a:latin typeface="+mn-lt"/>
              </a:rPr>
              <a:t> </a:t>
            </a:r>
            <a:r>
              <a:rPr lang="en" altLang="zh-CN" b="0" i="0" dirty="0">
                <a:solidFill>
                  <a:srgbClr val="222222"/>
                </a:solidFill>
                <a:effectLst/>
                <a:latin typeface="+mn-lt"/>
              </a:rPr>
              <a:t>where a higher score typically indicates greater relevance</a:t>
            </a:r>
            <a:r>
              <a:rPr lang="en" altLang="zh-CN" b="0" i="0" u="none" strike="noStrike" dirty="0">
                <a:effectLst/>
                <a:latin typeface="+mn-lt"/>
              </a:rPr>
              <a:t>. </a:t>
            </a:r>
            <a:r>
              <a:rPr lang="en" altLang="zh-CN" b="0" i="0" dirty="0">
                <a:solidFill>
                  <a:srgbClr val="222222"/>
                </a:solidFill>
                <a:effectLst/>
                <a:latin typeface="+mn-lt"/>
              </a:rPr>
              <a:t>However, while ranking focuses on relative order, many downstream tasks—like advertisement bidding—depend on accurate absolute values.</a:t>
            </a:r>
            <a:r>
              <a:rPr lang="zh-CN" altLang="en-US" b="0" i="0" u="none" strike="noStrike" dirty="0">
                <a:solidFill>
                  <a:srgbClr val="222222"/>
                </a:solidFill>
                <a:effectLst/>
                <a:latin typeface="+mn-lt"/>
              </a:rPr>
              <a:t> </a:t>
            </a:r>
            <a:r>
              <a:rPr lang="en" altLang="zh-CN" b="0" i="0" dirty="0">
                <a:solidFill>
                  <a:srgbClr val="222222"/>
                </a:solidFill>
                <a:effectLst/>
                <a:latin typeface="+mn-lt"/>
              </a:rPr>
              <a:t>For example, in ad</a:t>
            </a:r>
            <a:r>
              <a:rPr lang="en-US" altLang="zh-CN" b="0" i="0" dirty="0">
                <a:solidFill>
                  <a:srgbClr val="222222"/>
                </a:solidFill>
                <a:effectLst/>
                <a:latin typeface="+mn-lt"/>
              </a:rPr>
              <a:t>s</a:t>
            </a:r>
            <a:r>
              <a:rPr lang="en" altLang="zh-CN" b="0" i="0" dirty="0">
                <a:solidFill>
                  <a:srgbClr val="222222"/>
                </a:solidFill>
                <a:effectLst/>
                <a:latin typeface="+mn-lt"/>
              </a:rPr>
              <a:t> bidding, expected revenue is calculated as predicted CTR multiplied by price. A small error in CTR prediction can lead to significant revenue loss.</a:t>
            </a:r>
            <a:r>
              <a:rPr lang="zh-CN" altLang="en-US" b="0" i="0" dirty="0">
                <a:solidFill>
                  <a:srgbClr val="222222"/>
                </a:solidFill>
                <a:effectLst/>
                <a:latin typeface="+mn-lt"/>
              </a:rPr>
              <a:t> </a:t>
            </a:r>
            <a:endParaRPr lang="en" altLang="zh-CN" b="0" i="0" u="none" strike="noStrike" dirty="0">
              <a:effectLst/>
              <a:latin typeface="+mn-lt"/>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3</a:t>
            </a:fld>
            <a:endParaRPr kumimoji="1" lang="zh-CN" altLang="en-US"/>
          </a:p>
        </p:txBody>
      </p:sp>
    </p:spTree>
    <p:extLst>
      <p:ext uri="{BB962C8B-B14F-4D97-AF65-F5344CB8AC3E}">
        <p14:creationId xmlns:p14="http://schemas.microsoft.com/office/powerpoint/2010/main" val="248671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22222"/>
                </a:solidFill>
                <a:effectLst/>
                <a:latin typeface="SF Pro Display"/>
              </a:rPr>
              <a:t>So</a:t>
            </a:r>
            <a:r>
              <a:rPr lang="zh-CN" altLang="en-US" b="0" i="0" dirty="0">
                <a:solidFill>
                  <a:srgbClr val="222222"/>
                </a:solidFill>
                <a:effectLst/>
                <a:latin typeface="SF Pro Display"/>
              </a:rPr>
              <a:t> </a:t>
            </a:r>
            <a:r>
              <a:rPr lang="en-US" altLang="zh-CN" b="0" i="0" dirty="0">
                <a:solidFill>
                  <a:srgbClr val="222222"/>
                </a:solidFill>
                <a:effectLst/>
                <a:latin typeface="SF Pro Display"/>
              </a:rPr>
              <a:t>we</a:t>
            </a:r>
            <a:r>
              <a:rPr lang="zh-CN" altLang="en-US" b="0" i="0" dirty="0">
                <a:solidFill>
                  <a:srgbClr val="222222"/>
                </a:solidFill>
                <a:effectLst/>
                <a:latin typeface="SF Pro Display"/>
              </a:rPr>
              <a:t> </a:t>
            </a:r>
            <a:r>
              <a:rPr lang="en-US" altLang="zh-CN" b="0" i="0" dirty="0">
                <a:solidFill>
                  <a:srgbClr val="222222"/>
                </a:solidFill>
                <a:effectLst/>
                <a:latin typeface="SF Pro Display"/>
              </a:rPr>
              <a:t>need</a:t>
            </a:r>
            <a:r>
              <a:rPr lang="zh-CN" altLang="en-US" b="0" i="0" dirty="0">
                <a:solidFill>
                  <a:srgbClr val="222222"/>
                </a:solidFill>
                <a:effectLst/>
                <a:latin typeface="SF Pro Display"/>
              </a:rPr>
              <a:t> </a:t>
            </a:r>
            <a:r>
              <a:rPr lang="en-US" altLang="zh-CN" b="0" i="0" dirty="0">
                <a:solidFill>
                  <a:srgbClr val="222222"/>
                </a:solidFill>
                <a:effectLst/>
                <a:latin typeface="SF Pro Display"/>
              </a:rPr>
              <a:t>c</a:t>
            </a:r>
            <a:r>
              <a:rPr lang="en" altLang="zh-CN" b="0" i="0" dirty="0">
                <a:solidFill>
                  <a:srgbClr val="222222"/>
                </a:solidFill>
                <a:effectLst/>
                <a:latin typeface="SF Pro Display"/>
              </a:rPr>
              <a:t>alibration </a:t>
            </a:r>
            <a:r>
              <a:rPr lang="en-US" altLang="zh-CN" b="0" i="0" dirty="0">
                <a:solidFill>
                  <a:srgbClr val="222222"/>
                </a:solidFill>
                <a:effectLst/>
                <a:latin typeface="SF Pro Display"/>
              </a:rPr>
              <a:t>to</a:t>
            </a:r>
            <a:r>
              <a:rPr lang="zh-CN" altLang="en-US" b="0" i="0" dirty="0">
                <a:solidFill>
                  <a:srgbClr val="222222"/>
                </a:solidFill>
                <a:effectLst/>
                <a:latin typeface="SF Pro Display"/>
              </a:rPr>
              <a:t> </a:t>
            </a:r>
            <a:r>
              <a:rPr lang="en" altLang="zh-CN" b="0" i="0" dirty="0">
                <a:solidFill>
                  <a:srgbClr val="222222"/>
                </a:solidFill>
                <a:effectLst/>
                <a:latin typeface="SF Pro Display"/>
              </a:rPr>
              <a:t>adjust raw model outputs to align with real-world probabilities</a:t>
            </a:r>
            <a:r>
              <a:rPr lang="en-US" altLang="zh-CN" b="0" i="0" dirty="0">
                <a:solidFill>
                  <a:srgbClr val="222222"/>
                </a:solidFill>
                <a:effectLst/>
                <a:latin typeface="SF Pro Display"/>
              </a:rPr>
              <a:t>.</a:t>
            </a:r>
            <a:r>
              <a:rPr lang="zh-CN" altLang="en-US" sz="1200" b="0" i="0" dirty="0">
                <a:solidFill>
                  <a:srgbClr val="222222"/>
                </a:solidFill>
                <a:effectLst/>
                <a:latin typeface="+mn-lt"/>
              </a:rPr>
              <a:t> </a:t>
            </a:r>
            <a:r>
              <a:rPr lang="en-US" altLang="zh-CN" sz="1200" b="0" i="0" dirty="0">
                <a:solidFill>
                  <a:srgbClr val="222222"/>
                </a:solidFill>
                <a:effectLst/>
                <a:latin typeface="+mn-lt"/>
              </a:rPr>
              <a:t>To</a:t>
            </a:r>
            <a:r>
              <a:rPr lang="zh-CN" altLang="en-US" sz="1200" b="0" i="0" dirty="0">
                <a:solidFill>
                  <a:srgbClr val="222222"/>
                </a:solidFill>
                <a:effectLst/>
                <a:latin typeface="+mn-lt"/>
              </a:rPr>
              <a:t> </a:t>
            </a:r>
            <a:r>
              <a:rPr lang="en-US" altLang="zh-CN" sz="1200" b="0" i="0" dirty="0">
                <a:solidFill>
                  <a:srgbClr val="222222"/>
                </a:solidFill>
                <a:effectLst/>
                <a:latin typeface="+mn-lt"/>
              </a:rPr>
              <a:t>do</a:t>
            </a:r>
            <a:r>
              <a:rPr lang="zh-CN" altLang="en-US" sz="1200" b="0" i="0" dirty="0">
                <a:solidFill>
                  <a:srgbClr val="222222"/>
                </a:solidFill>
                <a:effectLst/>
                <a:latin typeface="+mn-lt"/>
              </a:rPr>
              <a:t> </a:t>
            </a:r>
            <a:r>
              <a:rPr lang="en-US" altLang="zh-CN" sz="1200" b="0" i="0" dirty="0">
                <a:solidFill>
                  <a:srgbClr val="222222"/>
                </a:solidFill>
                <a:effectLst/>
                <a:latin typeface="+mn-lt"/>
              </a:rPr>
              <a:t>this,</a:t>
            </a:r>
            <a:r>
              <a:rPr lang="zh-CN" altLang="en-US" sz="1200" b="0" dirty="0">
                <a:latin typeface="+mn-lt"/>
              </a:rPr>
              <a:t> </a:t>
            </a:r>
            <a:r>
              <a:rPr lang="en-US" altLang="zh-CN" sz="1200" b="0" dirty="0">
                <a:latin typeface="+mn-lt"/>
              </a:rPr>
              <a:t>we</a:t>
            </a:r>
            <a:r>
              <a:rPr lang="zh-CN" altLang="en-US" sz="1200" b="0" dirty="0">
                <a:latin typeface="+mn-lt"/>
              </a:rPr>
              <a:t> </a:t>
            </a:r>
            <a:r>
              <a:rPr lang="en-US" altLang="zh-CN" sz="1200" b="0" dirty="0">
                <a:latin typeface="+mn-lt"/>
              </a:rPr>
              <a:t>typically</a:t>
            </a:r>
            <a:r>
              <a:rPr lang="zh-CN" altLang="en-US" sz="1200" b="0" dirty="0">
                <a:latin typeface="+mn-lt"/>
              </a:rPr>
              <a:t> </a:t>
            </a:r>
            <a:r>
              <a:rPr lang="en-US" altLang="zh-CN" sz="1200" b="0" dirty="0">
                <a:latin typeface="+mn-lt"/>
              </a:rPr>
              <a:t>learns</a:t>
            </a:r>
            <a:r>
              <a:rPr lang="zh-CN" altLang="en-US" sz="1200" b="0" dirty="0">
                <a:latin typeface="+mn-lt"/>
              </a:rPr>
              <a:t> </a:t>
            </a:r>
            <a:r>
              <a:rPr lang="en-US" altLang="zh-CN" sz="1200" b="0" dirty="0">
                <a:latin typeface="+mn-lt"/>
              </a:rPr>
              <a:t>a </a:t>
            </a:r>
            <a:r>
              <a:rPr lang="en-US" altLang="zh-CN" sz="1200" b="0" i="0" u="none" strike="noStrike" dirty="0">
                <a:effectLst/>
                <a:latin typeface="+mn-lt"/>
              </a:rPr>
              <a:t>calibrator model</a:t>
            </a:r>
            <a:r>
              <a:rPr lang="zh-CN" altLang="en-US" sz="1200" b="0" i="0" u="none" strike="noStrike" dirty="0">
                <a:effectLst/>
                <a:latin typeface="+mn-lt"/>
              </a:rPr>
              <a:t> </a:t>
            </a:r>
            <a:r>
              <a:rPr lang="en-US" altLang="zh-CN" sz="1200" b="0" i="0" u="none" strike="noStrike" dirty="0">
                <a:effectLst/>
                <a:latin typeface="+mn-lt"/>
              </a:rPr>
              <a:t>to</a:t>
            </a:r>
            <a:r>
              <a:rPr lang="zh-CN" altLang="en-US" sz="1200" b="0" i="0" u="none" strike="noStrike" dirty="0">
                <a:effectLst/>
                <a:latin typeface="+mn-lt"/>
              </a:rPr>
              <a:t> </a:t>
            </a:r>
            <a:r>
              <a:rPr lang="en-US" altLang="zh-CN" sz="1200" b="0" i="0" u="none" strike="noStrike" dirty="0">
                <a:effectLst/>
                <a:latin typeface="+mn-lt"/>
              </a:rPr>
              <a:t>transform</a:t>
            </a:r>
            <a:r>
              <a:rPr lang="zh-CN" altLang="en-US" sz="1200" b="0" i="0" u="none" strike="noStrike" dirty="0">
                <a:effectLst/>
                <a:latin typeface="+mn-lt"/>
              </a:rPr>
              <a:t> </a:t>
            </a:r>
            <a:r>
              <a:rPr lang="en-US" altLang="zh-CN" sz="1200" b="0" i="0" u="none" strike="noStrike" dirty="0">
                <a:effectLst/>
                <a:latin typeface="+mn-lt"/>
              </a:rPr>
              <a:t>the</a:t>
            </a:r>
            <a:r>
              <a:rPr lang="zh-CN" altLang="en-US" sz="1200" b="0" i="0" u="none" strike="noStrike" dirty="0">
                <a:effectLst/>
                <a:latin typeface="+mn-lt"/>
              </a:rPr>
              <a:t> </a:t>
            </a:r>
            <a:r>
              <a:rPr lang="en-US" altLang="zh-CN" sz="1200" b="0" i="0" u="none" strike="noStrike" dirty="0">
                <a:effectLst/>
                <a:latin typeface="+mn-lt"/>
              </a:rPr>
              <a:t>outputs.</a:t>
            </a:r>
            <a:r>
              <a:rPr lang="en" altLang="zh-CN" b="0" i="0" dirty="0">
                <a:solidFill>
                  <a:srgbClr val="222222"/>
                </a:solidFill>
                <a:effectLst/>
                <a:latin typeface="+mn-lt"/>
              </a:rPr>
              <a:t> </a:t>
            </a:r>
            <a:r>
              <a:rPr lang="en-US" altLang="zh-CN" b="0" i="0" dirty="0">
                <a:solidFill>
                  <a:srgbClr val="222222"/>
                </a:solidFill>
                <a:effectLst/>
                <a:latin typeface="+mn-lt"/>
              </a:rPr>
              <a:t>Given</a:t>
            </a:r>
            <a:r>
              <a:rPr lang="zh-CN" altLang="en-US" b="0" i="0" dirty="0">
                <a:solidFill>
                  <a:srgbClr val="222222"/>
                </a:solidFill>
                <a:effectLst/>
                <a:latin typeface="+mn-lt"/>
              </a:rPr>
              <a:t> </a:t>
            </a:r>
            <a:r>
              <a:rPr lang="en-US" altLang="zh-CN" b="0" i="0" dirty="0">
                <a:solidFill>
                  <a:srgbClr val="222222"/>
                </a:solidFill>
                <a:effectLst/>
                <a:latin typeface="+mn-lt"/>
              </a:rPr>
              <a:t>the</a:t>
            </a:r>
            <a:r>
              <a:rPr lang="zh-CN" altLang="en-US" b="0" i="0" dirty="0">
                <a:solidFill>
                  <a:srgbClr val="222222"/>
                </a:solidFill>
                <a:effectLst/>
                <a:latin typeface="+mn-lt"/>
              </a:rPr>
              <a:t> </a:t>
            </a:r>
            <a:r>
              <a:rPr lang="en-US" altLang="zh-CN" b="0" i="0" dirty="0">
                <a:solidFill>
                  <a:srgbClr val="222222"/>
                </a:solidFill>
                <a:effectLst/>
                <a:latin typeface="+mn-lt"/>
              </a:rPr>
              <a:t>sample</a:t>
            </a:r>
            <a:r>
              <a:rPr lang="zh-CN" altLang="en-US" b="0" i="0" dirty="0">
                <a:solidFill>
                  <a:srgbClr val="222222"/>
                </a:solidFill>
                <a:effectLst/>
                <a:latin typeface="+mn-lt"/>
              </a:rPr>
              <a:t> </a:t>
            </a:r>
            <a:r>
              <a:rPr lang="en-US" altLang="zh-CN" b="0" i="0" dirty="0">
                <a:solidFill>
                  <a:srgbClr val="222222"/>
                </a:solidFill>
                <a:effectLst/>
                <a:latin typeface="+mn-lt"/>
              </a:rPr>
              <a:t>features</a:t>
            </a:r>
            <a:r>
              <a:rPr lang="zh-CN" altLang="en-US" b="0" i="0" dirty="0">
                <a:solidFill>
                  <a:srgbClr val="222222"/>
                </a:solidFill>
                <a:effectLst/>
                <a:latin typeface="+mn-lt"/>
              </a:rPr>
              <a:t> </a:t>
            </a:r>
            <a:r>
              <a:rPr lang="en-US" altLang="zh-CN" b="0" i="0" dirty="0">
                <a:solidFill>
                  <a:srgbClr val="222222"/>
                </a:solidFill>
                <a:effectLst/>
                <a:latin typeface="+mn-lt"/>
              </a:rPr>
              <a:t>and</a:t>
            </a:r>
            <a:r>
              <a:rPr lang="zh-CN" altLang="en-US" b="0" i="0" dirty="0">
                <a:solidFill>
                  <a:srgbClr val="222222"/>
                </a:solidFill>
                <a:effectLst/>
                <a:latin typeface="+mn-lt"/>
              </a:rPr>
              <a:t> </a:t>
            </a:r>
            <a:r>
              <a:rPr lang="en-US" altLang="zh-CN" b="0" i="0" dirty="0">
                <a:solidFill>
                  <a:srgbClr val="222222"/>
                </a:solidFill>
                <a:effectLst/>
                <a:latin typeface="+mn-lt"/>
              </a:rPr>
              <a:t>the</a:t>
            </a:r>
            <a:r>
              <a:rPr lang="zh-CN" altLang="en-US" b="0" i="0" dirty="0">
                <a:solidFill>
                  <a:srgbClr val="222222"/>
                </a:solidFill>
                <a:effectLst/>
                <a:latin typeface="+mn-lt"/>
              </a:rPr>
              <a:t> </a:t>
            </a:r>
            <a:r>
              <a:rPr lang="en-US" altLang="zh-CN" b="0" i="0" dirty="0">
                <a:solidFill>
                  <a:srgbClr val="222222"/>
                </a:solidFill>
                <a:effectLst/>
                <a:latin typeface="+mn-lt"/>
              </a:rPr>
              <a:t>raw</a:t>
            </a:r>
            <a:r>
              <a:rPr lang="zh-CN" altLang="en-US" b="0" i="0" dirty="0">
                <a:solidFill>
                  <a:srgbClr val="222222"/>
                </a:solidFill>
                <a:effectLst/>
                <a:latin typeface="+mn-lt"/>
              </a:rPr>
              <a:t> </a:t>
            </a:r>
            <a:r>
              <a:rPr lang="en-US" altLang="zh-CN" b="0" i="0" dirty="0">
                <a:solidFill>
                  <a:srgbClr val="222222"/>
                </a:solidFill>
                <a:effectLst/>
                <a:latin typeface="+mn-lt"/>
              </a:rPr>
              <a:t>predicted</a:t>
            </a:r>
            <a:r>
              <a:rPr lang="zh-CN" altLang="en-US" b="0" i="0" dirty="0">
                <a:solidFill>
                  <a:srgbClr val="222222"/>
                </a:solidFill>
                <a:effectLst/>
                <a:latin typeface="+mn-lt"/>
              </a:rPr>
              <a:t> </a:t>
            </a:r>
            <a:r>
              <a:rPr lang="en-US" altLang="zh-CN" b="0" i="0" dirty="0">
                <a:solidFill>
                  <a:srgbClr val="222222"/>
                </a:solidFill>
                <a:effectLst/>
                <a:latin typeface="+mn-lt"/>
              </a:rPr>
              <a:t>scores,</a:t>
            </a:r>
            <a:r>
              <a:rPr lang="zh-CN" altLang="en-US" b="0" i="0" dirty="0">
                <a:solidFill>
                  <a:srgbClr val="222222"/>
                </a:solidFill>
                <a:effectLst/>
                <a:latin typeface="+mn-lt"/>
              </a:rPr>
              <a:t> </a:t>
            </a:r>
            <a:r>
              <a:rPr lang="en-US" altLang="zh-CN" b="0" i="0" dirty="0">
                <a:solidFill>
                  <a:srgbClr val="222222"/>
                </a:solidFill>
                <a:effectLst/>
                <a:latin typeface="+mn-lt"/>
              </a:rPr>
              <a:t>the</a:t>
            </a:r>
            <a:r>
              <a:rPr lang="zh-CN" altLang="en-US" b="0" i="0" dirty="0">
                <a:solidFill>
                  <a:srgbClr val="222222"/>
                </a:solidFill>
                <a:effectLst/>
                <a:latin typeface="+mn-lt"/>
              </a:rPr>
              <a:t> </a:t>
            </a:r>
            <a:r>
              <a:rPr lang="en-US" altLang="zh-CN" sz="1200" b="0" i="0" u="none" strike="noStrike" dirty="0">
                <a:effectLst/>
                <a:latin typeface="Arial" panose="020B0604020202020204" pitchFamily="34" charset="0"/>
              </a:rPr>
              <a:t>calibrator</a:t>
            </a:r>
            <a:r>
              <a:rPr lang="en" altLang="zh-CN" b="0" i="0" dirty="0">
                <a:effectLst/>
                <a:latin typeface="PingFang SC" panose="020B0400000000000000" pitchFamily="34" charset="-122"/>
                <a:ea typeface="PingFang SC" panose="020B0400000000000000" pitchFamily="34" charset="-122"/>
              </a:rPr>
              <a:t> aims to align </a:t>
            </a:r>
            <a:r>
              <a:rPr lang="en-US" altLang="zh-CN" b="0" i="0" dirty="0">
                <a:effectLst/>
                <a:latin typeface="PingFang SC" panose="020B0400000000000000" pitchFamily="34" charset="-122"/>
                <a:ea typeface="PingFang SC" panose="020B0400000000000000" pitchFamily="34" charset="-122"/>
              </a:rPr>
              <a:t>the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original</a:t>
            </a:r>
            <a:r>
              <a:rPr lang="zh-CN" altLang="en-US" b="0" i="0" dirty="0">
                <a:effectLst/>
                <a:latin typeface="PingFang SC" panose="020B0400000000000000" pitchFamily="34" charset="-122"/>
                <a:ea typeface="PingFang SC" panose="020B0400000000000000" pitchFamily="34" charset="-122"/>
              </a:rPr>
              <a:t> </a:t>
            </a:r>
            <a:r>
              <a:rPr lang="en" altLang="zh-CN" b="0" i="0" dirty="0">
                <a:effectLst/>
                <a:latin typeface="PingFang SC" panose="020B0400000000000000" pitchFamily="34" charset="-122"/>
                <a:ea typeface="PingFang SC" panose="020B0400000000000000" pitchFamily="34" charset="-122"/>
              </a:rPr>
              <a:t>predictions with actual probabilities through adjustments</a:t>
            </a:r>
            <a:r>
              <a:rPr lang="en-US" altLang="zh-CN" b="0" i="0" dirty="0">
                <a:effectLst/>
                <a:latin typeface="PingFang SC" panose="020B0400000000000000" pitchFamily="34" charset="-122"/>
                <a:ea typeface="PingFang SC" panose="020B0400000000000000" pitchFamily="34" charset="-122"/>
              </a:rPr>
              <a:t>.</a:t>
            </a:r>
            <a:r>
              <a:rPr lang="zh-CN" altLang="en-US" b="0" i="0" dirty="0">
                <a:effectLst/>
                <a:latin typeface="PingFang SC" panose="020B0400000000000000" pitchFamily="34" charset="-122"/>
                <a:ea typeface="PingFang SC" panose="020B0400000000000000" pitchFamily="34" charset="-122"/>
              </a:rPr>
              <a:t> </a:t>
            </a:r>
            <a:endParaRPr lang="en-US" altLang="zh-CN" b="0" i="0" dirty="0">
              <a:effectLst/>
              <a:latin typeface="PingFang SC" panose="020B0400000000000000" pitchFamily="34" charset="-122"/>
              <a:ea typeface="PingFang SC" panose="020B04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effectLst/>
                <a:latin typeface="PingFang SC" panose="020B0400000000000000" pitchFamily="34" charset="-122"/>
                <a:ea typeface="PingFang SC" panose="020B0400000000000000" pitchFamily="34" charset="-122"/>
              </a:rPr>
              <a:t>To</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evaluate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the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calibration</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metrics,</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we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need</a:t>
            </a:r>
            <a:r>
              <a:rPr lang="zh-CN" altLang="en-US" b="0" i="0" dirty="0">
                <a:effectLst/>
                <a:latin typeface="PingFang SC" panose="020B0400000000000000" pitchFamily="34" charset="-122"/>
                <a:ea typeface="PingFang SC" panose="020B0400000000000000" pitchFamily="34" charset="-122"/>
              </a:rPr>
              <a:t> </a:t>
            </a:r>
            <a:r>
              <a:rPr lang="en-US" altLang="zh-CN" sz="1200" b="0" dirty="0">
                <a:latin typeface="Arial" panose="020B0604020202020204" pitchFamily="34" charset="0"/>
              </a:rPr>
              <a:t>the </a:t>
            </a:r>
            <a:r>
              <a:rPr lang="en" altLang="zh-CN" b="0" i="0" dirty="0">
                <a:solidFill>
                  <a:srgbClr val="222222"/>
                </a:solidFill>
                <a:effectLst/>
                <a:latin typeface="SF Pro Display"/>
              </a:rPr>
              <a:t>estimates of</a:t>
            </a:r>
            <a:r>
              <a:rPr lang="zh-CN" altLang="en-US" b="0" i="0" dirty="0">
                <a:solidFill>
                  <a:srgbClr val="222222"/>
                </a:solidFill>
                <a:effectLst/>
                <a:latin typeface="SF Pro Display"/>
              </a:rPr>
              <a:t> </a:t>
            </a:r>
            <a:r>
              <a:rPr lang="en" altLang="zh-CN" b="0" i="0" dirty="0">
                <a:effectLst/>
                <a:latin typeface="PingFang SC" panose="020B0400000000000000" pitchFamily="34" charset="-122"/>
                <a:ea typeface="PingFang SC" panose="020B0400000000000000" pitchFamily="34" charset="-122"/>
              </a:rPr>
              <a:t>actual probabilities</a:t>
            </a:r>
            <a:r>
              <a:rPr lang="en-US" altLang="zh-CN" b="0" i="0" dirty="0">
                <a:effectLst/>
                <a:latin typeface="PingFang SC" panose="020B0400000000000000" pitchFamily="34" charset="-122"/>
                <a:ea typeface="PingFang SC" panose="020B0400000000000000" pitchFamily="34" charset="-122"/>
              </a:rPr>
              <a:t>.</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However,</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the</a:t>
            </a:r>
            <a:r>
              <a:rPr lang="zh-CN" altLang="en-US" b="0" i="0" dirty="0">
                <a:effectLst/>
                <a:latin typeface="PingFang SC" panose="020B0400000000000000" pitchFamily="34" charset="-122"/>
                <a:ea typeface="PingFang SC" panose="020B0400000000000000" pitchFamily="34" charset="-122"/>
              </a:rPr>
              <a:t> </a:t>
            </a:r>
            <a:r>
              <a:rPr lang="en" altLang="zh-CN" b="0" i="0" dirty="0">
                <a:effectLst/>
                <a:latin typeface="PingFang SC" panose="020B0400000000000000" pitchFamily="34" charset="-122"/>
                <a:ea typeface="PingFang SC" panose="020B0400000000000000" pitchFamily="34" charset="-122"/>
              </a:rPr>
              <a:t>actual probability</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of</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the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given</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sample</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is</a:t>
            </a:r>
            <a:r>
              <a:rPr lang="zh-CN" altLang="en-US" b="0" i="0" dirty="0">
                <a:effectLst/>
                <a:latin typeface="PingFang SC" panose="020B0400000000000000" pitchFamily="34" charset="-122"/>
                <a:ea typeface="PingFang SC" panose="020B0400000000000000" pitchFamily="34" charset="-122"/>
              </a:rPr>
              <a:t> </a:t>
            </a:r>
            <a:r>
              <a:rPr lang="en" altLang="zh-CN" sz="1200" b="0" u="none" dirty="0">
                <a:solidFill>
                  <a:schemeClr val="accent5"/>
                </a:solidFill>
                <a:latin typeface="Helvetica" pitchFamily="2" charset="0"/>
              </a:rPr>
              <a:t>unobservable</a:t>
            </a:r>
            <a:r>
              <a:rPr lang="en" altLang="zh-CN" b="0" i="0" dirty="0">
                <a:effectLst/>
                <a:latin typeface="PingFang SC" panose="020B0400000000000000" pitchFamily="34" charset="-122"/>
                <a:ea typeface="PingFang SC" panose="020B0400000000000000" pitchFamily="34" charset="-122"/>
              </a:rPr>
              <a:t>.</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So</a:t>
            </a:r>
            <a:r>
              <a:rPr lang="zh-CN" altLang="en-US" b="0" i="0" dirty="0">
                <a:effectLst/>
                <a:latin typeface="PingFang SC" panose="020B0400000000000000" pitchFamily="34" charset="-122"/>
                <a:ea typeface="PingFang SC" panose="020B0400000000000000" pitchFamily="34" charset="-122"/>
              </a:rPr>
              <a:t> </a:t>
            </a:r>
            <a:r>
              <a:rPr lang="en-US" altLang="zh-CN" b="0" i="0" dirty="0">
                <a:effectLst/>
                <a:latin typeface="PingFang SC" panose="020B0400000000000000" pitchFamily="34" charset="-122"/>
                <a:ea typeface="PingFang SC" panose="020B0400000000000000" pitchFamily="34" charset="-122"/>
              </a:rPr>
              <a:t>t</a:t>
            </a:r>
            <a:r>
              <a:rPr lang="en-US" altLang="zh-CN" sz="1200" b="0" u="none" dirty="0">
                <a:solidFill>
                  <a:schemeClr val="accent5"/>
                </a:solidFill>
                <a:latin typeface="Helvetica" pitchFamily="2" charset="0"/>
              </a:rPr>
              <a:t>he</a:t>
            </a:r>
            <a:r>
              <a:rPr lang="zh-CN" altLang="en-US" sz="1200" b="0" u="none" dirty="0">
                <a:solidFill>
                  <a:schemeClr val="accent5"/>
                </a:solidFill>
                <a:latin typeface="Helvetica" pitchFamily="2" charset="0"/>
              </a:rPr>
              <a:t> </a:t>
            </a:r>
            <a:r>
              <a:rPr lang="en-US" altLang="zh-CN" sz="1200" b="0" u="none" dirty="0">
                <a:solidFill>
                  <a:schemeClr val="accent5"/>
                </a:solidFill>
                <a:latin typeface="Helvetica" pitchFamily="2" charset="0"/>
              </a:rPr>
              <a:t>widely</a:t>
            </a:r>
            <a:r>
              <a:rPr lang="zh-CN" altLang="en-US" sz="1200" b="0" u="none" dirty="0">
                <a:solidFill>
                  <a:schemeClr val="accent5"/>
                </a:solidFill>
                <a:latin typeface="Helvetica" pitchFamily="2" charset="0"/>
              </a:rPr>
              <a:t> </a:t>
            </a:r>
            <a:r>
              <a:rPr lang="en-US" altLang="zh-CN" sz="1200" b="0" u="none" dirty="0">
                <a:solidFill>
                  <a:schemeClr val="accent5"/>
                </a:solidFill>
                <a:latin typeface="Helvetica" pitchFamily="2" charset="0"/>
              </a:rPr>
              <a:t>adopted</a:t>
            </a:r>
            <a:r>
              <a:rPr lang="zh-CN" altLang="en-US" sz="1200" b="0" u="none" dirty="0">
                <a:solidFill>
                  <a:schemeClr val="accent5"/>
                </a:solidFill>
                <a:latin typeface="Helvetica" pitchFamily="2" charset="0"/>
              </a:rPr>
              <a:t> </a:t>
            </a:r>
            <a:r>
              <a:rPr lang="en-US" altLang="zh-CN" sz="1200" b="0" u="none" dirty="0">
                <a:solidFill>
                  <a:schemeClr val="accent5"/>
                </a:solidFill>
                <a:latin typeface="Helvetica" pitchFamily="2" charset="0"/>
              </a:rPr>
              <a:t>metrics</a:t>
            </a:r>
            <a:r>
              <a:rPr kumimoji="1" lang="zh-CN" altLang="en-US" sz="1200" b="0" u="none" dirty="0">
                <a:solidFill>
                  <a:schemeClr val="accent5"/>
                </a:solidFill>
                <a:latin typeface="+mn-lt"/>
              </a:rPr>
              <a:t> </a:t>
            </a:r>
            <a:r>
              <a:rPr kumimoji="1" lang="en-US" altLang="zh-CN" sz="1200" b="0" u="none" dirty="0">
                <a:solidFill>
                  <a:schemeClr val="accent5"/>
                </a:solidFill>
                <a:latin typeface="+mn-lt"/>
              </a:rPr>
              <a:t>such</a:t>
            </a:r>
            <a:r>
              <a:rPr kumimoji="1" lang="zh-CN" altLang="en-US" sz="1200" b="0" u="none" dirty="0">
                <a:solidFill>
                  <a:schemeClr val="accent5"/>
                </a:solidFill>
                <a:latin typeface="+mn-lt"/>
              </a:rPr>
              <a:t> </a:t>
            </a:r>
            <a:r>
              <a:rPr kumimoji="1" lang="en-US" altLang="zh-CN" sz="1200" b="0" u="none" dirty="0">
                <a:solidFill>
                  <a:schemeClr val="accent5"/>
                </a:solidFill>
                <a:latin typeface="+mn-lt"/>
              </a:rPr>
              <a:t>as</a:t>
            </a:r>
            <a:r>
              <a:rPr kumimoji="1" lang="zh-CN" altLang="en-US" sz="1200" b="0" u="none" dirty="0">
                <a:solidFill>
                  <a:schemeClr val="accent5"/>
                </a:solidFill>
                <a:latin typeface="+mn-lt"/>
              </a:rPr>
              <a:t> </a:t>
            </a:r>
            <a:r>
              <a:rPr kumimoji="1" lang="en-US" altLang="zh-CN" sz="1200" b="0" u="none" dirty="0">
                <a:solidFill>
                  <a:schemeClr val="accent5"/>
                </a:solidFill>
                <a:latin typeface="+mn-lt"/>
              </a:rPr>
              <a:t>ECE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and</a:t>
            </a:r>
            <a:r>
              <a:rPr kumimoji="1" lang="zh-CN" altLang="en-US" sz="1200" b="0" u="none" dirty="0">
                <a:solidFill>
                  <a:schemeClr val="accent5"/>
                </a:solidFill>
                <a:latin typeface="+mn-lt"/>
              </a:rPr>
              <a:t> </a:t>
            </a:r>
            <a:r>
              <a:rPr kumimoji="1" lang="en-US" altLang="zh-CN" sz="1200" b="0" u="none" dirty="0">
                <a:solidFill>
                  <a:schemeClr val="accent5"/>
                </a:solidFill>
                <a:latin typeface="+mn-lt"/>
              </a:rPr>
              <a:t>FECE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split</a:t>
            </a:r>
            <a:r>
              <a:rPr kumimoji="1" lang="zh-CN" altLang="en-US" sz="1200" b="0" u="none" dirty="0">
                <a:solidFill>
                  <a:schemeClr val="accent5"/>
                </a:solidFill>
                <a:latin typeface="+mn-lt"/>
              </a:rPr>
              <a:t> </a:t>
            </a:r>
            <a:r>
              <a:rPr kumimoji="1" lang="en-US" altLang="zh-CN" sz="1200" b="0" u="none" dirty="0">
                <a:solidFill>
                  <a:schemeClr val="accent5"/>
                </a:solidFill>
                <a:latin typeface="+mn-lt"/>
              </a:rPr>
              <a:t>samples</a:t>
            </a:r>
            <a:r>
              <a:rPr kumimoji="1" lang="zh-CN" altLang="en-US" sz="1200" b="0" u="none" dirty="0">
                <a:solidFill>
                  <a:schemeClr val="accent5"/>
                </a:solidFill>
                <a:latin typeface="+mn-lt"/>
              </a:rPr>
              <a:t> </a:t>
            </a:r>
            <a:r>
              <a:rPr kumimoji="1" lang="en-US" altLang="zh-CN" sz="1200" b="0" u="none" dirty="0">
                <a:solidFill>
                  <a:schemeClr val="accent5"/>
                </a:solidFill>
                <a:latin typeface="+mn-lt"/>
              </a:rPr>
              <a:t>into</a:t>
            </a:r>
            <a:r>
              <a:rPr kumimoji="1" lang="zh-CN" altLang="en-US" sz="1200" b="0" u="none" dirty="0">
                <a:solidFill>
                  <a:schemeClr val="accent5"/>
                </a:solidFill>
                <a:latin typeface="+mn-lt"/>
              </a:rPr>
              <a:t> </a:t>
            </a:r>
            <a:r>
              <a:rPr kumimoji="1" lang="en-US" altLang="zh-CN" sz="1200" b="0" u="none" dirty="0">
                <a:solidFill>
                  <a:schemeClr val="accent5"/>
                </a:solidFill>
                <a:latin typeface="+mn-lt"/>
              </a:rPr>
              <a:t>different</a:t>
            </a:r>
            <a:r>
              <a:rPr kumimoji="1" lang="zh-CN" altLang="en-US" sz="1200" b="0" u="none" dirty="0">
                <a:solidFill>
                  <a:schemeClr val="accent5"/>
                </a:solidFill>
                <a:latin typeface="+mn-lt"/>
              </a:rPr>
              <a:t> </a:t>
            </a:r>
            <a:r>
              <a:rPr kumimoji="1" lang="en-US" altLang="zh-CN" sz="1200" b="0" u="none" dirty="0">
                <a:solidFill>
                  <a:schemeClr val="accent5"/>
                </a:solidFill>
                <a:latin typeface="+mn-lt"/>
              </a:rPr>
              <a:t>buckets</a:t>
            </a:r>
            <a:r>
              <a:rPr kumimoji="1" lang="zh-CN" altLang="en-US" sz="1200" b="0" u="none" dirty="0">
                <a:solidFill>
                  <a:schemeClr val="accent5"/>
                </a:solidFill>
                <a:latin typeface="+mn-lt"/>
              </a:rPr>
              <a:t> </a:t>
            </a:r>
            <a:r>
              <a:rPr kumimoji="1" lang="en-US" altLang="zh-CN" sz="1200" b="0" u="none" dirty="0">
                <a:solidFill>
                  <a:schemeClr val="accent5"/>
                </a:solidFill>
                <a:latin typeface="+mn-lt"/>
              </a:rPr>
              <a:t>by</a:t>
            </a:r>
            <a:r>
              <a:rPr kumimoji="1" lang="zh-CN" altLang="en-US" sz="1200" b="0" u="none" dirty="0">
                <a:solidFill>
                  <a:schemeClr val="accent5"/>
                </a:solidFill>
                <a:latin typeface="+mn-lt"/>
              </a:rPr>
              <a:t> </a:t>
            </a:r>
            <a:r>
              <a:rPr kumimoji="1" lang="en-US" altLang="zh-CN" sz="1200" b="0" u="none" dirty="0">
                <a:solidFill>
                  <a:schemeClr val="accent5"/>
                </a:solidFill>
                <a:latin typeface="+mn-lt"/>
              </a:rPr>
              <a:t>score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range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or</a:t>
            </a:r>
            <a:r>
              <a:rPr kumimoji="1" lang="zh-CN" altLang="en-US" sz="1200" b="0" u="none" dirty="0">
                <a:solidFill>
                  <a:schemeClr val="accent5"/>
                </a:solidFill>
                <a:latin typeface="+mn-lt"/>
              </a:rPr>
              <a:t> </a:t>
            </a:r>
            <a:r>
              <a:rPr kumimoji="1" lang="en-US" altLang="zh-CN" sz="1200" b="0" u="none" dirty="0">
                <a:solidFill>
                  <a:schemeClr val="accent5"/>
                </a:solidFill>
                <a:latin typeface="+mn-lt"/>
              </a:rPr>
              <a:t>feature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field,</a:t>
            </a:r>
            <a:r>
              <a:rPr kumimoji="1" lang="zh-CN" altLang="en-US" sz="1200" b="0" u="none" dirty="0">
                <a:solidFill>
                  <a:schemeClr val="accent5"/>
                </a:solidFill>
                <a:latin typeface="+mn-lt"/>
              </a:rPr>
              <a:t> </a:t>
            </a:r>
            <a:r>
              <a:rPr kumimoji="1" lang="en-US" altLang="zh-CN" sz="1200" b="0" u="none" dirty="0">
                <a:solidFill>
                  <a:schemeClr val="accent5"/>
                </a:solidFill>
                <a:latin typeface="+mn-lt"/>
              </a:rPr>
              <a:t>and</a:t>
            </a:r>
            <a:r>
              <a:rPr kumimoji="1" lang="zh-CN" altLang="en-US" sz="1200" b="0" u="none" dirty="0">
                <a:solidFill>
                  <a:schemeClr val="accent5"/>
                </a:solidFill>
                <a:latin typeface="+mn-lt"/>
              </a:rPr>
              <a:t> </a:t>
            </a:r>
            <a:r>
              <a:rPr kumimoji="1" lang="en-US" altLang="zh-CN" sz="1200" b="0" u="none" dirty="0">
                <a:solidFill>
                  <a:schemeClr val="accent5"/>
                </a:solidFill>
                <a:latin typeface="+mn-lt"/>
              </a:rPr>
              <a:t>then</a:t>
            </a:r>
            <a:r>
              <a:rPr kumimoji="1" lang="zh-CN" altLang="en-US" sz="1200" b="0" u="none" dirty="0">
                <a:solidFill>
                  <a:schemeClr val="accent5"/>
                </a:solidFill>
                <a:latin typeface="+mn-lt"/>
              </a:rPr>
              <a:t> </a:t>
            </a:r>
            <a:r>
              <a:rPr kumimoji="1" lang="en-US" altLang="zh-CN" sz="1200" b="0" u="none" dirty="0">
                <a:solidFill>
                  <a:schemeClr val="accent5"/>
                </a:solidFill>
                <a:latin typeface="+mn-lt"/>
              </a:rPr>
              <a:t>calculate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the</a:t>
            </a:r>
            <a:r>
              <a:rPr kumimoji="1" lang="zh-CN" altLang="en-US" sz="1200" b="0" u="none" dirty="0">
                <a:solidFill>
                  <a:schemeClr val="accent5"/>
                </a:solidFill>
                <a:latin typeface="+mn-lt"/>
              </a:rPr>
              <a:t> </a:t>
            </a:r>
            <a:r>
              <a:rPr kumimoji="1" lang="en-US" altLang="zh-CN" sz="1200" b="0" u="none" dirty="0">
                <a:solidFill>
                  <a:schemeClr val="accent5"/>
                </a:solidFill>
                <a:latin typeface="+mn-lt"/>
              </a:rPr>
              <a:t>mean error for each bucket.</a:t>
            </a:r>
            <a:endParaRPr lang="zh-CN" altLang="en-US" sz="1200" b="0" u="none" dirty="0">
              <a:solidFill>
                <a:schemeClr val="accent5"/>
              </a:solidFill>
              <a:latin typeface="Helvetica" pitchFamily="2" charset="0"/>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4</a:t>
            </a:fld>
            <a:endParaRPr kumimoji="1" lang="zh-CN" altLang="en-US"/>
          </a:p>
        </p:txBody>
      </p:sp>
    </p:spTree>
    <p:extLst>
      <p:ext uri="{BB962C8B-B14F-4D97-AF65-F5344CB8AC3E}">
        <p14:creationId xmlns:p14="http://schemas.microsoft.com/office/powerpoint/2010/main" val="269629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222222"/>
                </a:solidFill>
                <a:effectLst/>
                <a:latin typeface="SF Pro Display"/>
              </a:rPr>
              <a:t>Calibration methods typically employ order-preserving transformations to learn calibrators. Existing </a:t>
            </a:r>
            <a:r>
              <a:rPr kumimoji="1" lang="en-US" altLang="zh-CN" sz="1200" b="0" dirty="0">
                <a:latin typeface="Helvetica" pitchFamily="2" charset="0"/>
              </a:rPr>
              <a:t>work</a:t>
            </a:r>
            <a:r>
              <a:rPr kumimoji="1" lang="zh-CN" altLang="en-US" sz="1200" b="0" dirty="0">
                <a:latin typeface="Helvetica" pitchFamily="2" charset="0"/>
              </a:rPr>
              <a:t> </a:t>
            </a:r>
            <a:r>
              <a:rPr lang="en" altLang="zh-CN" b="0" i="0" u="none" strike="noStrike" dirty="0">
                <a:effectLst/>
                <a:latin typeface="Arial" panose="020B0604020202020204" pitchFamily="34" charset="0"/>
              </a:rPr>
              <a:t>fall</a:t>
            </a:r>
            <a:r>
              <a:rPr lang="en-US" altLang="zh-CN" b="0" i="0" u="none" strike="noStrike" dirty="0">
                <a:effectLst/>
                <a:latin typeface="Arial" panose="020B0604020202020204" pitchFamily="34" charset="0"/>
              </a:rPr>
              <a:t>s</a:t>
            </a:r>
            <a:r>
              <a:rPr lang="en" altLang="zh-CN" b="0" i="0" u="none" strike="noStrike" dirty="0">
                <a:effectLst/>
                <a:latin typeface="Arial" panose="020B0604020202020204" pitchFamily="34" charset="0"/>
              </a:rPr>
              <a:t> </a:t>
            </a:r>
            <a:r>
              <a:rPr lang="en" altLang="zh-CN" b="0" i="0" dirty="0">
                <a:solidFill>
                  <a:srgbClr val="222222"/>
                </a:solidFill>
                <a:effectLst/>
                <a:latin typeface="SF Pro Display"/>
              </a:rPr>
              <a:t>into two categories: fixed-form calibrations and deep neural network (DNN)-based methods. </a:t>
            </a:r>
            <a:r>
              <a:rPr lang="en-US" altLang="zh-CN" b="0" i="0" dirty="0">
                <a:solidFill>
                  <a:srgbClr val="222222"/>
                </a:solidFill>
                <a:effectLst/>
                <a:latin typeface="SF Pro Display"/>
              </a:rPr>
              <a:t>Typical</a:t>
            </a:r>
            <a:r>
              <a:rPr lang="en" altLang="zh-CN" b="0" i="0" dirty="0">
                <a:solidFill>
                  <a:srgbClr val="222222"/>
                </a:solidFill>
                <a:effectLst/>
                <a:latin typeface="SF Pro Display"/>
              </a:rPr>
              <a:t> fixed-form calibration</a:t>
            </a:r>
            <a:r>
              <a:rPr lang="zh-CN" altLang="en-US" b="0" i="0" dirty="0">
                <a:solidFill>
                  <a:srgbClr val="222222"/>
                </a:solidFill>
                <a:effectLst/>
                <a:latin typeface="SF Pro Display"/>
              </a:rPr>
              <a:t> </a:t>
            </a:r>
            <a:r>
              <a:rPr lang="en-US" altLang="zh-CN" b="0" i="0" dirty="0">
                <a:solidFill>
                  <a:srgbClr val="222222"/>
                </a:solidFill>
                <a:effectLst/>
                <a:latin typeface="SF Pro Display"/>
              </a:rPr>
              <a:t>methods</a:t>
            </a:r>
            <a:r>
              <a:rPr lang="en" altLang="zh-CN" b="0" i="0" dirty="0">
                <a:solidFill>
                  <a:srgbClr val="222222"/>
                </a:solidFill>
                <a:effectLst/>
                <a:latin typeface="SF Pro Display"/>
              </a:rPr>
              <a:t> include Platt scaling and </a:t>
            </a:r>
            <a:r>
              <a:rPr lang="en-US" altLang="zh-CN" b="0" i="0" dirty="0">
                <a:solidFill>
                  <a:srgbClr val="222222"/>
                </a:solidFill>
                <a:effectLst/>
                <a:latin typeface="SF Pro Display"/>
              </a:rPr>
              <a:t>B</a:t>
            </a:r>
            <a:r>
              <a:rPr lang="en" altLang="zh-CN" b="0" i="0" dirty="0">
                <a:solidFill>
                  <a:srgbClr val="222222"/>
                </a:solidFill>
                <a:effectLst/>
                <a:latin typeface="SF Pro Display"/>
              </a:rPr>
              <a:t>inning. However, these methods suffer from constrained learnable parameter spaces, limiting their expressive power and adaptability</a:t>
            </a:r>
            <a:r>
              <a:rPr lang="en" altLang="zh-CN" b="0" i="0" u="none" strike="noStrike" dirty="0">
                <a:solidFill>
                  <a:srgbClr val="C8C9CC"/>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əˌdæptəˈbɪləti</a:t>
            </a:r>
            <a:r>
              <a:rPr lang="en" altLang="zh-CN" b="0" i="0" u="none" strike="noStrike" dirty="0">
                <a:solidFill>
                  <a:srgbClr val="C8C9CC"/>
                </a:solidFill>
                <a:effectLst/>
                <a:latin typeface="Arial" panose="020B0604020202020204" pitchFamily="34" charset="0"/>
              </a:rPr>
              <a:t>/</a:t>
            </a:r>
            <a:r>
              <a:rPr lang="en" altLang="zh-CN" b="0" i="0" dirty="0">
                <a:solidFill>
                  <a:srgbClr val="222222"/>
                </a:solidFill>
                <a:effectLst/>
                <a:latin typeface="SF Pro Display"/>
              </a:rPr>
              <a:t> to complex data distributions.</a:t>
            </a:r>
            <a:endParaRPr lang="en-US" altLang="zh-CN" b="0" i="0" u="none" strike="noStrike" dirty="0">
              <a:solidFill>
                <a:srgbClr val="000000"/>
              </a:solidFill>
              <a:effectLst/>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5</a:t>
            </a:fld>
            <a:endParaRPr kumimoji="1" lang="zh-CN" altLang="en-US"/>
          </a:p>
        </p:txBody>
      </p:sp>
    </p:spTree>
    <p:extLst>
      <p:ext uri="{BB962C8B-B14F-4D97-AF65-F5344CB8AC3E}">
        <p14:creationId xmlns:p14="http://schemas.microsoft.com/office/powerpoint/2010/main" val="1262060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dirty="0">
                <a:solidFill>
                  <a:srgbClr val="222222"/>
                </a:solidFill>
                <a:effectLst/>
                <a:latin typeface="SF Pro Display"/>
              </a:rPr>
              <a:t>Another line of work is DNN-based calibration methods, such as the FAC, SBCR, and DESC. These methods enhance calibration performance through carefully designed DNN architectures. However, they suffer from a major limitation: excessive constraints. Most </a:t>
            </a:r>
            <a:r>
              <a:rPr lang="en-US" altLang="zh-CN" b="0" i="0" dirty="0">
                <a:solidFill>
                  <a:srgbClr val="222222"/>
                </a:solidFill>
                <a:effectLst/>
                <a:latin typeface="SF Pro Display"/>
              </a:rPr>
              <a:t>of</a:t>
            </a:r>
            <a:r>
              <a:rPr lang="zh-CN" altLang="en-US" b="0" i="0" dirty="0">
                <a:solidFill>
                  <a:srgbClr val="222222"/>
                </a:solidFill>
                <a:effectLst/>
                <a:latin typeface="SF Pro Display"/>
              </a:rPr>
              <a:t> </a:t>
            </a:r>
            <a:r>
              <a:rPr lang="en-US" altLang="zh-CN" b="0" i="0" dirty="0">
                <a:solidFill>
                  <a:srgbClr val="222222"/>
                </a:solidFill>
                <a:effectLst/>
                <a:latin typeface="SF Pro Display"/>
              </a:rPr>
              <a:t>them</a:t>
            </a:r>
            <a:r>
              <a:rPr lang="zh-CN" altLang="en-US" b="0" i="0" dirty="0">
                <a:solidFill>
                  <a:srgbClr val="222222"/>
                </a:solidFill>
                <a:effectLst/>
                <a:latin typeface="SF Pro Display"/>
              </a:rPr>
              <a:t> </a:t>
            </a:r>
            <a:r>
              <a:rPr lang="en" altLang="zh-CN" b="0" i="0" dirty="0">
                <a:solidFill>
                  <a:srgbClr val="222222"/>
                </a:solidFill>
                <a:effectLst/>
                <a:latin typeface="SF Pro Display"/>
              </a:rPr>
              <a:t>rely on piece-wise linear transformations, which fail in complex scenarios such as multi-field calibration and risk amplifying errors in feedback loops. Our goal is to relax these constraints and unlock the full potential of calibration models.</a:t>
            </a:r>
            <a:endParaRPr kumimoji="1" lang="en-US" altLang="zh-CN" sz="1200" b="0" dirty="0">
              <a:latin typeface="Helvetica" pitchFamily="2" charset="0"/>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6</a:t>
            </a:fld>
            <a:endParaRPr kumimoji="1" lang="zh-CN" altLang="en-US"/>
          </a:p>
        </p:txBody>
      </p:sp>
    </p:spTree>
    <p:extLst>
      <p:ext uri="{BB962C8B-B14F-4D97-AF65-F5344CB8AC3E}">
        <p14:creationId xmlns:p14="http://schemas.microsoft.com/office/powerpoint/2010/main" val="257135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dirty="0">
                <a:solidFill>
                  <a:srgbClr val="222222"/>
                </a:solidFill>
                <a:effectLst/>
                <a:latin typeface="SF Pro Display"/>
              </a:rPr>
              <a:t>To address these limitations, we propose to relax constraints. Traditional calibrators enforce piece-wise linear</a:t>
            </a:r>
            <a:r>
              <a:rPr lang="zh-CN" altLang="en-US" b="0" i="0" dirty="0">
                <a:solidFill>
                  <a:srgbClr val="222222"/>
                </a:solidFill>
                <a:effectLst/>
                <a:latin typeface="SF Pro Display"/>
              </a:rPr>
              <a:t> </a:t>
            </a:r>
            <a:r>
              <a:rPr lang="en" altLang="zh-CN" b="0" i="0" dirty="0">
                <a:solidFill>
                  <a:srgbClr val="222222"/>
                </a:solidFill>
                <a:effectLst/>
                <a:latin typeface="SF Pro Display"/>
              </a:rPr>
              <a:t>to maintain monotonicity</a:t>
            </a:r>
            <a:br>
              <a:rPr lang="en" altLang="zh-CN" b="0" i="0" u="none" strike="noStrike" dirty="0">
                <a:solidFill>
                  <a:srgbClr val="C8C9CC"/>
                </a:solidFill>
                <a:effectLst/>
                <a:latin typeface="Arial" panose="020B0604020202020204" pitchFamily="34" charset="0"/>
              </a:rPr>
            </a:br>
            <a:r>
              <a:rPr lang="en" altLang="zh-CN" b="0" i="0" u="none" strike="noStrike" dirty="0">
                <a:solidFill>
                  <a:srgbClr val="C8C9CC"/>
                </a:solidFill>
                <a:effectLst/>
                <a:latin typeface="Arial" panose="020B0604020202020204" pitchFamily="34" charset="0"/>
              </a:rPr>
              <a:t>/</a:t>
            </a:r>
            <a:r>
              <a:rPr lang="en" altLang="zh-CN" b="0" i="0" u="none" strike="noStrike" dirty="0">
                <a:solidFill>
                  <a:srgbClr val="626469"/>
                </a:solidFill>
                <a:effectLst/>
                <a:latin typeface="Arial" panose="020B0604020202020204" pitchFamily="34" charset="0"/>
              </a:rPr>
              <a:t>ˌ</a:t>
            </a:r>
            <a:r>
              <a:rPr lang="en" altLang="zh-CN" b="0" i="0" u="none" strike="noStrike" dirty="0" err="1">
                <a:solidFill>
                  <a:srgbClr val="626469"/>
                </a:solidFill>
                <a:effectLst/>
                <a:latin typeface="Arial" panose="020B0604020202020204" pitchFamily="34" charset="0"/>
              </a:rPr>
              <a:t>mɒnətəˈnɪsətɪ</a:t>
            </a:r>
            <a:r>
              <a:rPr lang="en" altLang="zh-CN" b="0" i="0" u="none" strike="noStrike" dirty="0">
                <a:solidFill>
                  <a:srgbClr val="C8C9CC"/>
                </a:solidFill>
                <a:effectLst/>
                <a:latin typeface="Arial" panose="020B0604020202020204" pitchFamily="34" charset="0"/>
              </a:rPr>
              <a:t>/</a:t>
            </a:r>
            <a:r>
              <a:rPr lang="en" altLang="zh-CN" b="0" i="0" dirty="0">
                <a:solidFill>
                  <a:srgbClr val="222222"/>
                </a:solidFill>
                <a:effectLst/>
                <a:latin typeface="SF Pro Display"/>
              </a:rPr>
              <a:t>, which </a:t>
            </a:r>
            <a:r>
              <a:rPr lang="en" altLang="zh-CN" b="0" i="0" dirty="0">
                <a:solidFill>
                  <a:srgbClr val="404040"/>
                </a:solidFill>
                <a:effectLst/>
                <a:latin typeface="quote-cjk-patch"/>
              </a:rPr>
              <a:t>limits their flexibility</a:t>
            </a:r>
            <a:r>
              <a:rPr lang="en" altLang="zh-CN" b="0" i="0" dirty="0">
                <a:solidFill>
                  <a:srgbClr val="222222"/>
                </a:solidFill>
                <a:effectLst/>
                <a:latin typeface="SF Pro Display"/>
              </a:rPr>
              <a:t>. </a:t>
            </a:r>
            <a:r>
              <a:rPr lang="en" altLang="zh-CN" b="1" i="0" dirty="0">
                <a:solidFill>
                  <a:srgbClr val="222222"/>
                </a:solidFill>
                <a:effectLst/>
                <a:latin typeface="SF Pro Display"/>
              </a:rPr>
              <a:t>In fact, a more general form fundamentally only needs to </a:t>
            </a:r>
            <a:r>
              <a:rPr lang="en-US" altLang="zh-CN" b="1" i="0" dirty="0">
                <a:solidFill>
                  <a:srgbClr val="222222"/>
                </a:solidFill>
                <a:effectLst/>
                <a:latin typeface="SF Pro Display"/>
              </a:rPr>
              <a:t>be</a:t>
            </a:r>
            <a:r>
              <a:rPr lang="zh-CN" altLang="en-US" b="1" i="0" dirty="0">
                <a:solidFill>
                  <a:srgbClr val="222222"/>
                </a:solidFill>
                <a:effectLst/>
                <a:latin typeface="SF Pro Display"/>
              </a:rPr>
              <a:t> </a:t>
            </a:r>
            <a:r>
              <a:rPr lang="en-US" altLang="zh-CN" b="1" i="0" dirty="0">
                <a:solidFill>
                  <a:srgbClr val="222222"/>
                </a:solidFill>
                <a:effectLst/>
                <a:latin typeface="SF Pro Display"/>
              </a:rPr>
              <a:t>monotonic</a:t>
            </a:r>
            <a:r>
              <a:rPr lang="en" altLang="zh-CN" b="1" i="0" dirty="0">
                <a:solidFill>
                  <a:srgbClr val="222222"/>
                </a:solidFill>
                <a:effectLst/>
                <a:latin typeface="SF Pro Display"/>
              </a:rPr>
              <a:t>. </a:t>
            </a:r>
            <a:r>
              <a:rPr lang="en" altLang="zh-CN" b="0" i="0" dirty="0">
                <a:solidFill>
                  <a:srgbClr val="222222"/>
                </a:solidFill>
                <a:effectLst/>
                <a:latin typeface="SF Pro Display"/>
              </a:rPr>
              <a:t>Thus, we focus on monotonicity—a weaker but critical constraint ensuring that higher raw scores correspond to higher calibrated scores and avoiding rank distortion. How do we model this? The answer is Unconstrained Monotonic Neural Networks (UMNN for short). UMNN guarantees monotonicity by constructing differentiable</a:t>
            </a:r>
            <a:r>
              <a:rPr lang="en" altLang="zh-CN" b="0" i="0" u="none" strike="noStrike" dirty="0">
                <a:solidFill>
                  <a:srgbClr val="C8C9CC"/>
                </a:solidFill>
                <a:effectLst/>
                <a:latin typeface="Arial" panose="020B0604020202020204" pitchFamily="34" charset="0"/>
              </a:rPr>
              <a:t>/</a:t>
            </a:r>
            <a:r>
              <a:rPr lang="en" altLang="zh-CN" b="0" i="0" u="none" strike="noStrike" dirty="0">
                <a:solidFill>
                  <a:srgbClr val="626469"/>
                </a:solidFill>
                <a:effectLst/>
                <a:latin typeface="Arial" panose="020B0604020202020204" pitchFamily="34" charset="0"/>
              </a:rPr>
              <a:t>ˌ</a:t>
            </a:r>
            <a:r>
              <a:rPr lang="en" altLang="zh-CN" b="0" i="0" u="none" strike="noStrike" dirty="0" err="1">
                <a:solidFill>
                  <a:srgbClr val="626469"/>
                </a:solidFill>
                <a:effectLst/>
                <a:latin typeface="Arial" panose="020B0604020202020204" pitchFamily="34" charset="0"/>
              </a:rPr>
              <a:t>dɪfəˈrenʃɪəb</a:t>
            </a:r>
            <a:r>
              <a:rPr lang="en" altLang="zh-CN" b="0" i="0" u="none" strike="noStrike" dirty="0">
                <a:solidFill>
                  <a:srgbClr val="626469"/>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ə</a:t>
            </a:r>
            <a:r>
              <a:rPr lang="en" altLang="zh-CN" b="0" i="0" u="none" strike="noStrike" dirty="0">
                <a:solidFill>
                  <a:srgbClr val="626469"/>
                </a:solidFill>
                <a:effectLst/>
                <a:latin typeface="Arial" panose="020B0604020202020204" pitchFamily="34" charset="0"/>
              </a:rPr>
              <a:t>)l</a:t>
            </a:r>
            <a:r>
              <a:rPr lang="en" altLang="zh-CN" b="0" i="0" u="none" strike="noStrike" dirty="0">
                <a:solidFill>
                  <a:srgbClr val="C8C9CC"/>
                </a:solidFill>
                <a:effectLst/>
                <a:latin typeface="Arial" panose="020B0604020202020204" pitchFamily="34" charset="0"/>
              </a:rPr>
              <a:t>/</a:t>
            </a:r>
            <a:r>
              <a:rPr lang="en" altLang="zh-CN" b="0" i="0" dirty="0">
                <a:solidFill>
                  <a:srgbClr val="222222"/>
                </a:solidFill>
                <a:effectLst/>
                <a:latin typeface="SF Pro Display"/>
              </a:rPr>
              <a:t> functions with single-signed derivatives</a:t>
            </a:r>
            <a:r>
              <a:rPr lang="en" altLang="zh-CN" b="0" i="0" u="none" strike="noStrike" dirty="0">
                <a:solidFill>
                  <a:srgbClr val="C8C9CC"/>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dɪˈrɪvətɪvz</a:t>
            </a:r>
            <a:r>
              <a:rPr lang="en" altLang="zh-CN" b="0" i="0" u="none" strike="noStrike" dirty="0">
                <a:solidFill>
                  <a:srgbClr val="C8C9CC"/>
                </a:solidFill>
                <a:effectLst/>
                <a:latin typeface="Arial" panose="020B0604020202020204" pitchFamily="34" charset="0"/>
              </a:rPr>
              <a:t>/</a:t>
            </a:r>
            <a:r>
              <a:rPr lang="en" altLang="zh-CN" b="0" i="0" dirty="0">
                <a:solidFill>
                  <a:srgbClr val="222222"/>
                </a:solidFill>
                <a:effectLst/>
                <a:latin typeface="SF Pro Display"/>
              </a:rPr>
              <a:t>: it first builds a single-signed function for a learnable network, then computes integral transformations.</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7</a:t>
            </a:fld>
            <a:endParaRPr kumimoji="1" lang="zh-CN" altLang="en-US"/>
          </a:p>
        </p:txBody>
      </p:sp>
    </p:spTree>
    <p:extLst>
      <p:ext uri="{BB962C8B-B14F-4D97-AF65-F5344CB8AC3E}">
        <p14:creationId xmlns:p14="http://schemas.microsoft.com/office/powerpoint/2010/main" val="121570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ts val="600"/>
              </a:spcBef>
              <a:spcAft>
                <a:spcPts val="1500"/>
              </a:spcAft>
              <a:buClrTx/>
              <a:buSzTx/>
              <a:buFont typeface="+mj-lt"/>
              <a:buNone/>
              <a:tabLst/>
              <a:defRPr/>
            </a:pPr>
            <a:r>
              <a:rPr lang="en" altLang="zh-CN" b="0" i="0" dirty="0">
                <a:solidFill>
                  <a:srgbClr val="222222"/>
                </a:solidFill>
                <a:effectLst/>
                <a:latin typeface="SF Pro Display"/>
              </a:rPr>
              <a:t>Next, let’s dive into our proposed framework: UMC. It </a:t>
            </a:r>
            <a:r>
              <a:rPr lang="en-US" altLang="zh-CN" b="0" i="0" dirty="0">
                <a:solidFill>
                  <a:srgbClr val="222222"/>
                </a:solidFill>
                <a:effectLst/>
                <a:latin typeface="SF Pro Display"/>
              </a:rPr>
              <a:t>consists</a:t>
            </a:r>
            <a:r>
              <a:rPr lang="zh-CN" altLang="en-US" b="0" i="0" dirty="0">
                <a:solidFill>
                  <a:srgbClr val="222222"/>
                </a:solidFill>
                <a:effectLst/>
                <a:latin typeface="SF Pro Display"/>
              </a:rPr>
              <a:t> </a:t>
            </a:r>
            <a:r>
              <a:rPr lang="en-US" altLang="zh-CN" b="0" i="0" dirty="0">
                <a:solidFill>
                  <a:srgbClr val="222222"/>
                </a:solidFill>
                <a:effectLst/>
                <a:latin typeface="SF Pro Display"/>
              </a:rPr>
              <a:t>of</a:t>
            </a:r>
            <a:r>
              <a:rPr lang="en" altLang="zh-CN" b="0" i="0" dirty="0">
                <a:solidFill>
                  <a:srgbClr val="222222"/>
                </a:solidFill>
                <a:effectLst/>
                <a:latin typeface="SF Pro Display"/>
              </a:rPr>
              <a:t> two core components: a Monotonic Calibrator and a Calibration-aware Learning Strategy. The Monotonic Calibrator leverages UMNN to learn monotonic functions with Feature-aware Rescaling, while the novel </a:t>
            </a:r>
            <a:r>
              <a:rPr lang="en" altLang="zh-CN" b="0" i="0" dirty="0" err="1">
                <a:solidFill>
                  <a:srgbClr val="222222"/>
                </a:solidFill>
                <a:effectLst/>
                <a:latin typeface="SF Pro Display"/>
              </a:rPr>
              <a:t>SCLoss</a:t>
            </a:r>
            <a:r>
              <a:rPr lang="en" altLang="zh-CN" b="0" i="0" dirty="0">
                <a:solidFill>
                  <a:srgbClr val="222222"/>
                </a:solidFill>
                <a:effectLst/>
                <a:latin typeface="SF Pro Display"/>
              </a:rPr>
              <a:t> directly optimizes calibration objectives.</a:t>
            </a:r>
            <a:endParaRPr kumimoji="1" lang="zh-CN" altLang="en-US" dirty="0"/>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8</a:t>
            </a:fld>
            <a:endParaRPr kumimoji="1" lang="zh-CN" altLang="en-US"/>
          </a:p>
        </p:txBody>
      </p:sp>
    </p:spTree>
    <p:extLst>
      <p:ext uri="{BB962C8B-B14F-4D97-AF65-F5344CB8AC3E}">
        <p14:creationId xmlns:p14="http://schemas.microsoft.com/office/powerpoint/2010/main" val="23615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22222"/>
                </a:solidFill>
                <a:effectLst/>
                <a:latin typeface="SF Pro Display"/>
              </a:rPr>
              <a:t>This</a:t>
            </a:r>
            <a:r>
              <a:rPr lang="zh-CN" altLang="en-US" b="0" i="0" dirty="0">
                <a:solidFill>
                  <a:srgbClr val="222222"/>
                </a:solidFill>
                <a:effectLst/>
                <a:latin typeface="SF Pro Display"/>
              </a:rPr>
              <a:t> </a:t>
            </a:r>
            <a:r>
              <a:rPr lang="en-US" altLang="zh-CN" b="0" i="0" dirty="0">
                <a:solidFill>
                  <a:srgbClr val="222222"/>
                </a:solidFill>
                <a:effectLst/>
                <a:latin typeface="SF Pro Display"/>
              </a:rPr>
              <a:t>slide</a:t>
            </a:r>
            <a:r>
              <a:rPr lang="zh-CN" altLang="en-US" b="0" i="0" dirty="0">
                <a:solidFill>
                  <a:srgbClr val="222222"/>
                </a:solidFill>
                <a:effectLst/>
                <a:latin typeface="SF Pro Display"/>
              </a:rPr>
              <a:t> </a:t>
            </a:r>
            <a:r>
              <a:rPr lang="en-US" altLang="zh-CN" b="0" i="0" dirty="0">
                <a:solidFill>
                  <a:srgbClr val="222222"/>
                </a:solidFill>
                <a:effectLst/>
                <a:latin typeface="SF Pro Display"/>
              </a:rPr>
              <a:t>is</a:t>
            </a:r>
            <a:r>
              <a:rPr lang="zh-CN" altLang="en-US" b="0" i="0" dirty="0">
                <a:solidFill>
                  <a:srgbClr val="222222"/>
                </a:solidFill>
                <a:effectLst/>
                <a:latin typeface="SF Pro Display"/>
              </a:rPr>
              <a:t>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US" altLang="zh-CN" b="0" i="0" dirty="0">
                <a:solidFill>
                  <a:srgbClr val="222222"/>
                </a:solidFill>
                <a:effectLst/>
                <a:latin typeface="SF Pro Display"/>
              </a:rPr>
              <a:t>details</a:t>
            </a:r>
            <a:r>
              <a:rPr lang="zh-CN" altLang="en-US" b="0" i="0" dirty="0">
                <a:solidFill>
                  <a:srgbClr val="222222"/>
                </a:solidFill>
                <a:effectLst/>
                <a:latin typeface="SF Pro Display"/>
              </a:rPr>
              <a:t> </a:t>
            </a:r>
            <a:r>
              <a:rPr lang="en-US" altLang="zh-CN" b="0" i="0" dirty="0">
                <a:solidFill>
                  <a:srgbClr val="222222"/>
                </a:solidFill>
                <a:effectLst/>
                <a:latin typeface="SF Pro Display"/>
              </a:rPr>
              <a:t>of</a:t>
            </a:r>
            <a:r>
              <a:rPr lang="zh-CN" altLang="en-US" b="0" i="0" dirty="0">
                <a:solidFill>
                  <a:srgbClr val="222222"/>
                </a:solidFill>
                <a:effectLst/>
                <a:latin typeface="SF Pro Display"/>
              </a:rPr>
              <a:t> </a:t>
            </a:r>
            <a:r>
              <a:rPr lang="en-US" altLang="zh-CN" b="0" i="0" dirty="0">
                <a:solidFill>
                  <a:srgbClr val="222222"/>
                </a:solidFill>
                <a:effectLst/>
                <a:latin typeface="SF Pro Display"/>
              </a:rPr>
              <a:t>the</a:t>
            </a:r>
            <a:r>
              <a:rPr kumimoji="1" lang="zh-CN" altLang="en-US" sz="1200" b="0" dirty="0">
                <a:latin typeface="Helvetica" pitchFamily="2" charset="0"/>
              </a:rPr>
              <a:t> </a:t>
            </a:r>
            <a:r>
              <a:rPr kumimoji="1" lang="en-US" altLang="zh-CN" sz="1200" b="0" dirty="0">
                <a:latin typeface="Helvetica" pitchFamily="2" charset="0"/>
              </a:rPr>
              <a:t>Monotonic Calibrator Architecture.</a:t>
            </a:r>
            <a:r>
              <a:rPr kumimoji="1" lang="zh-CN" altLang="en-US" sz="1200" b="0" dirty="0">
                <a:latin typeface="Helvetica" pitchFamily="2" charset="0"/>
              </a:rPr>
              <a:t> </a:t>
            </a:r>
            <a:r>
              <a:rPr kumimoji="1" lang="en-US" altLang="zh-CN" sz="1200" b="0" dirty="0">
                <a:latin typeface="Helvetica" pitchFamily="2" charset="0"/>
              </a:rPr>
              <a:t>It’s</a:t>
            </a:r>
            <a:r>
              <a:rPr kumimoji="1" lang="zh-CN" altLang="en-US" sz="1200" b="0" dirty="0">
                <a:latin typeface="Helvetica" pitchFamily="2" charset="0"/>
              </a:rPr>
              <a:t> </a:t>
            </a:r>
            <a:r>
              <a:rPr kumimoji="1" lang="en-US" altLang="zh-CN" sz="1200" b="0" dirty="0">
                <a:latin typeface="Helvetica" pitchFamily="2" charset="0"/>
              </a:rPr>
              <a:t>built</a:t>
            </a:r>
            <a:r>
              <a:rPr kumimoji="1" lang="zh-CN" altLang="en-US" sz="1200" b="0" dirty="0">
                <a:latin typeface="Helvetica" pitchFamily="2" charset="0"/>
              </a:rPr>
              <a:t> </a:t>
            </a:r>
            <a:r>
              <a:rPr kumimoji="1" lang="en-US" altLang="zh-CN" sz="1200" b="0" dirty="0">
                <a:latin typeface="Helvetica" pitchFamily="2" charset="0"/>
              </a:rPr>
              <a:t>on</a:t>
            </a:r>
            <a:r>
              <a:rPr kumimoji="1" lang="zh-CN" altLang="en-US" sz="1200" b="0" dirty="0">
                <a:latin typeface="Helvetica" pitchFamily="2" charset="0"/>
              </a:rPr>
              <a:t> </a:t>
            </a:r>
            <a:r>
              <a:rPr lang="en" altLang="zh-CN" b="0" i="0" dirty="0">
                <a:solidFill>
                  <a:srgbClr val="222222"/>
                </a:solidFill>
                <a:effectLst/>
                <a:latin typeface="SF Pro Display"/>
              </a:rPr>
              <a:t>UMNN Backbone</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An MLP with positive outputs</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whose positivity</a:t>
            </a:r>
            <a:r>
              <a:rPr lang="zh-CN" altLang="en-US" b="0" i="0" dirty="0">
                <a:solidFill>
                  <a:srgbClr val="222222"/>
                </a:solidFill>
                <a:effectLst/>
                <a:latin typeface="SF Pro Display"/>
              </a:rPr>
              <a:t> </a:t>
            </a:r>
            <a:r>
              <a:rPr lang="en-US" altLang="zh-CN" b="0" i="0" dirty="0">
                <a:solidFill>
                  <a:srgbClr val="222222"/>
                </a:solidFill>
                <a:effectLst/>
                <a:latin typeface="SF Pro Display"/>
              </a:rPr>
              <a:t>is</a:t>
            </a:r>
            <a:r>
              <a:rPr lang="zh-CN" altLang="en-US" b="0" i="0" dirty="0">
                <a:solidFill>
                  <a:srgbClr val="222222"/>
                </a:solidFill>
                <a:effectLst/>
                <a:latin typeface="SF Pro Display"/>
              </a:rPr>
              <a:t> </a:t>
            </a:r>
            <a:r>
              <a:rPr lang="en" altLang="zh-CN" b="0" i="0" dirty="0">
                <a:solidFill>
                  <a:srgbClr val="222222"/>
                </a:solidFill>
                <a:effectLst/>
                <a:latin typeface="SF Pro Display"/>
              </a:rPr>
              <a:t>guaranteed by the ELU activation function.</a:t>
            </a:r>
            <a:r>
              <a:rPr lang="zh-CN" altLang="en-US" b="0" i="0" dirty="0">
                <a:solidFill>
                  <a:srgbClr val="222222"/>
                </a:solidFill>
                <a:effectLst/>
                <a:latin typeface="SF Pro Display"/>
              </a:rPr>
              <a:t> </a:t>
            </a:r>
            <a:r>
              <a:rPr lang="en-US" altLang="zh-CN" b="0" i="0" dirty="0">
                <a:solidFill>
                  <a:srgbClr val="222222"/>
                </a:solidFill>
                <a:effectLst/>
                <a:latin typeface="SF Pro Display"/>
              </a:rPr>
              <a:t>And</a:t>
            </a:r>
            <a:r>
              <a:rPr lang="zh-CN" altLang="en-US" b="0" i="0" dirty="0">
                <a:solidFill>
                  <a:srgbClr val="222222"/>
                </a:solidFill>
                <a:effectLst/>
                <a:latin typeface="SF Pro Display"/>
              </a:rPr>
              <a:t> </a:t>
            </a:r>
            <a:r>
              <a:rPr lang="en-US" altLang="zh-CN" b="0" i="0" dirty="0">
                <a:solidFill>
                  <a:srgbClr val="222222"/>
                </a:solidFill>
                <a:effectLst/>
                <a:latin typeface="SF Pro Display"/>
              </a:rPr>
              <a:t>then</a:t>
            </a:r>
            <a:r>
              <a:rPr lang="zh-CN" altLang="en-US" b="0" i="0" dirty="0">
                <a:solidFill>
                  <a:srgbClr val="222222"/>
                </a:solidFill>
                <a:effectLst/>
                <a:latin typeface="SF Pro Display"/>
              </a:rPr>
              <a:t> </a:t>
            </a:r>
            <a:r>
              <a:rPr lang="en" altLang="zh-CN" b="0" i="0" dirty="0">
                <a:solidFill>
                  <a:srgbClr val="222222"/>
                </a:solidFill>
                <a:effectLst/>
                <a:latin typeface="SF Pro Display"/>
              </a:rPr>
              <a:t>compute integrals to ensure monotonic</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via a </a:t>
            </a:r>
            <a:r>
              <a:rPr lang="en-US" altLang="zh-CN" b="0" i="0" dirty="0">
                <a:solidFill>
                  <a:srgbClr val="222222"/>
                </a:solidFill>
                <a:effectLst/>
                <a:latin typeface="SF Pro Display"/>
              </a:rPr>
              <a:t>specific</a:t>
            </a:r>
            <a:r>
              <a:rPr lang="zh-CN" altLang="en-US" b="0" i="0" dirty="0">
                <a:solidFill>
                  <a:srgbClr val="222222"/>
                </a:solidFill>
                <a:effectLst/>
                <a:latin typeface="SF Pro Display"/>
              </a:rPr>
              <a:t> </a:t>
            </a:r>
            <a:r>
              <a:rPr lang="en" altLang="zh-CN" b="1" i="0" u="none" strike="noStrike" dirty="0">
                <a:solidFill>
                  <a:srgbClr val="2A2B2E"/>
                </a:solidFill>
                <a:effectLst/>
                <a:latin typeface="PingFang SC" panose="020B0400000000000000" pitchFamily="34" charset="-122"/>
                <a:ea typeface="PingFang SC" panose="020B0400000000000000" pitchFamily="34" charset="-122"/>
              </a:rPr>
              <a:t>numerical</a:t>
            </a:r>
            <a:r>
              <a:rPr lang="en" altLang="zh-CN" b="0" i="0" u="none" strike="noStrike" dirty="0">
                <a:solidFill>
                  <a:srgbClr val="C8C9CC"/>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nju</a:t>
            </a:r>
            <a:r>
              <a:rPr lang="en" altLang="zh-CN" b="0" i="0" u="none" strike="noStrike" dirty="0">
                <a:solidFill>
                  <a:srgbClr val="626469"/>
                </a:solidFill>
                <a:effectLst/>
                <a:latin typeface="Arial" panose="020B0604020202020204" pitchFamily="34" charset="0"/>
              </a:rPr>
              <a:t>ːˈ</a:t>
            </a:r>
            <a:r>
              <a:rPr lang="en" altLang="zh-CN" b="0" i="0" u="none" strike="noStrike" dirty="0" err="1">
                <a:solidFill>
                  <a:srgbClr val="626469"/>
                </a:solidFill>
                <a:effectLst/>
                <a:latin typeface="Arial" panose="020B0604020202020204" pitchFamily="34" charset="0"/>
              </a:rPr>
              <a:t>merɪk</a:t>
            </a:r>
            <a:r>
              <a:rPr lang="en" altLang="zh-CN" b="0" i="0" u="none" strike="noStrike" dirty="0">
                <a:solidFill>
                  <a:srgbClr val="626469"/>
                </a:solidFill>
                <a:effectLst/>
                <a:latin typeface="Arial" panose="020B0604020202020204" pitchFamily="34" charset="0"/>
              </a:rPr>
              <a:t>(</a:t>
            </a:r>
            <a:r>
              <a:rPr lang="en" altLang="zh-CN" b="0" i="0" u="none" strike="noStrike" dirty="0" err="1">
                <a:solidFill>
                  <a:srgbClr val="626469"/>
                </a:solidFill>
                <a:effectLst/>
                <a:latin typeface="Arial" panose="020B0604020202020204" pitchFamily="34" charset="0"/>
              </a:rPr>
              <a:t>ə</a:t>
            </a:r>
            <a:r>
              <a:rPr lang="en" altLang="zh-CN" b="0" i="0" u="none" strike="noStrike" dirty="0">
                <a:solidFill>
                  <a:srgbClr val="626469"/>
                </a:solidFill>
                <a:effectLst/>
                <a:latin typeface="Arial" panose="020B0604020202020204" pitchFamily="34" charset="0"/>
              </a:rPr>
              <a:t>)l</a:t>
            </a:r>
            <a:r>
              <a:rPr lang="en" altLang="zh-CN" b="0" i="0" u="none" strike="noStrike" dirty="0">
                <a:solidFill>
                  <a:srgbClr val="C8C9CC"/>
                </a:solidFill>
                <a:effectLst/>
                <a:latin typeface="Arial" panose="020B0604020202020204" pitchFamily="34" charset="0"/>
              </a:rPr>
              <a:t>/</a:t>
            </a:r>
            <a:r>
              <a:rPr lang="en" altLang="zh-CN" b="1" i="0" u="none" strike="noStrike" dirty="0">
                <a:solidFill>
                  <a:srgbClr val="2A2B2E"/>
                </a:solidFill>
                <a:effectLst/>
                <a:latin typeface="PingFang SC" panose="020B0400000000000000" pitchFamily="34" charset="-122"/>
                <a:ea typeface="PingFang SC" panose="020B0400000000000000" pitchFamily="34" charset="-122"/>
              </a:rPr>
              <a:t> integration</a:t>
            </a:r>
            <a:r>
              <a:rPr lang="zh-CN" altLang="en-US" b="1" i="0" u="none" strike="noStrike" dirty="0">
                <a:solidFill>
                  <a:srgbClr val="2A2B2E"/>
                </a:solidFill>
                <a:effectLst/>
                <a:latin typeface="PingFang SC" panose="020B0400000000000000" pitchFamily="34" charset="-122"/>
                <a:ea typeface="PingFang SC" panose="020B0400000000000000" pitchFamily="34" charset="-122"/>
              </a:rPr>
              <a:t> </a:t>
            </a:r>
            <a:r>
              <a:rPr lang="en-US" altLang="zh-CN" b="0" i="0" dirty="0">
                <a:solidFill>
                  <a:srgbClr val="222222"/>
                </a:solidFill>
                <a:effectLst/>
                <a:latin typeface="SF Pro Display"/>
              </a:rPr>
              <a:t>algorithm</a:t>
            </a:r>
            <a:r>
              <a:rPr lang="en"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Next, we introduce Feature-aware Rescaling: a separate MLP takes sample features as input to generate sample-specific scaling factors and biases</a:t>
            </a:r>
            <a:r>
              <a:rPr lang="en-US" altLang="zh-CN" b="0" i="0" dirty="0">
                <a:solidFill>
                  <a:srgbClr val="222222"/>
                </a:solidFill>
                <a:effectLst/>
                <a:latin typeface="SF Pro Display"/>
              </a:rPr>
              <a:t>.</a:t>
            </a:r>
            <a:r>
              <a:rPr lang="zh-CN" altLang="en-US" b="0" i="0" dirty="0">
                <a:solidFill>
                  <a:srgbClr val="222222"/>
                </a:solidFill>
                <a:effectLst/>
                <a:latin typeface="SF Pro Display"/>
              </a:rPr>
              <a:t> </a:t>
            </a:r>
            <a:r>
              <a:rPr lang="en" altLang="zh-CN" b="0" i="0" dirty="0">
                <a:solidFill>
                  <a:srgbClr val="222222"/>
                </a:solidFill>
                <a:effectLst/>
                <a:latin typeface="SF Pro Display"/>
              </a:rPr>
              <a:t>this design enhances learnability</a:t>
            </a:r>
            <a:r>
              <a:rPr lang="zh-CN" altLang="en-US" b="0" i="0" dirty="0">
                <a:solidFill>
                  <a:srgbClr val="222222"/>
                </a:solidFill>
                <a:effectLst/>
                <a:latin typeface="SF Pro Display"/>
              </a:rPr>
              <a:t> </a:t>
            </a:r>
            <a:r>
              <a:rPr lang="en-US" altLang="zh-CN" b="0" i="0" dirty="0">
                <a:solidFill>
                  <a:srgbClr val="222222"/>
                </a:solidFill>
                <a:effectLst/>
                <a:latin typeface="SF Pro Display"/>
              </a:rPr>
              <a:t>from</a:t>
            </a:r>
            <a:r>
              <a:rPr lang="zh-CN" altLang="en-US" b="0" i="0" dirty="0">
                <a:solidFill>
                  <a:srgbClr val="222222"/>
                </a:solidFill>
                <a:effectLst/>
                <a:latin typeface="SF Pro Display"/>
              </a:rPr>
              <a:t> </a:t>
            </a:r>
            <a:r>
              <a:rPr lang="en-US" altLang="zh-CN" b="0" i="0" dirty="0">
                <a:solidFill>
                  <a:srgbClr val="222222"/>
                </a:solidFill>
                <a:effectLst/>
                <a:latin typeface="SF Pro Display"/>
              </a:rPr>
              <a:t>the</a:t>
            </a:r>
            <a:r>
              <a:rPr lang="zh-CN" altLang="en-US" b="0" i="0" dirty="0">
                <a:solidFill>
                  <a:srgbClr val="222222"/>
                </a:solidFill>
                <a:effectLst/>
                <a:latin typeface="SF Pro Display"/>
              </a:rPr>
              <a:t> </a:t>
            </a:r>
            <a:r>
              <a:rPr lang="en-US" altLang="zh-CN" b="0" i="0" dirty="0">
                <a:solidFill>
                  <a:srgbClr val="222222"/>
                </a:solidFill>
                <a:effectLst/>
                <a:latin typeface="SF Pro Display"/>
              </a:rPr>
              <a:t>sample</a:t>
            </a:r>
            <a:r>
              <a:rPr lang="zh-CN" altLang="en-US" b="0" i="0" dirty="0">
                <a:solidFill>
                  <a:srgbClr val="222222"/>
                </a:solidFill>
                <a:effectLst/>
                <a:latin typeface="SF Pro Display"/>
              </a:rPr>
              <a:t> </a:t>
            </a:r>
            <a:r>
              <a:rPr lang="en-US" altLang="zh-CN" b="0" i="0" dirty="0">
                <a:solidFill>
                  <a:srgbClr val="222222"/>
                </a:solidFill>
                <a:effectLst/>
                <a:latin typeface="SF Pro Display"/>
              </a:rPr>
              <a:t>features</a:t>
            </a:r>
            <a:r>
              <a:rPr lang="en" altLang="zh-CN" b="0" i="0" dirty="0">
                <a:solidFill>
                  <a:srgbClr val="222222"/>
                </a:solidFill>
                <a:effectLst/>
                <a:latin typeface="SF Pro Display"/>
              </a:rPr>
              <a:t> while preserving monotonicity. Finally, the calibrated score is produced by applying a sigmoid transformation to the rescaled UMNN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b="0" i="0" dirty="0">
              <a:solidFill>
                <a:srgbClr val="222222"/>
              </a:solidFill>
              <a:effectLst/>
              <a:latin typeface="SF Pro Display"/>
            </a:endParaRPr>
          </a:p>
        </p:txBody>
      </p:sp>
      <p:sp>
        <p:nvSpPr>
          <p:cNvPr id="4" name="灯片编号占位符 3"/>
          <p:cNvSpPr>
            <a:spLocks noGrp="1"/>
          </p:cNvSpPr>
          <p:nvPr>
            <p:ph type="sldNum" sz="quarter" idx="5"/>
          </p:nvPr>
        </p:nvSpPr>
        <p:spPr/>
        <p:txBody>
          <a:bodyPr/>
          <a:lstStyle/>
          <a:p>
            <a:fld id="{16438545-0422-F14B-8860-F4EBB1684D97}" type="slidenum">
              <a:rPr kumimoji="1" lang="zh-CN" altLang="en-US" smtClean="0"/>
              <a:t>9</a:t>
            </a:fld>
            <a:endParaRPr kumimoji="1" lang="zh-CN" altLang="en-US"/>
          </a:p>
        </p:txBody>
      </p:sp>
    </p:spTree>
    <p:extLst>
      <p:ext uri="{BB962C8B-B14F-4D97-AF65-F5344CB8AC3E}">
        <p14:creationId xmlns:p14="http://schemas.microsoft.com/office/powerpoint/2010/main" val="44134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3A1024-D1CD-2798-2C8F-9BDA1A048E64}"/>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34E0893A-2727-6600-7AFF-08FDC13A3A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79D0BA63-8ABE-1F48-128A-40B402CB0E50}"/>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A91C2BEE-65C0-09EE-84D2-C26E742F20D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907A342-1CAE-ED6E-63B6-831116872203}"/>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90521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C1C6D3-B0F0-BEA3-31E5-5A07C71EAFDF}"/>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508762BA-05AB-3F16-B62B-63E0735B55A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259D937-4B14-FDA3-DC17-E50CBD78C2DB}"/>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424CD355-DCD2-2298-E2EC-D223585DB6B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ABB7548-6EE8-A52D-1DB5-4128928AA49A}"/>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3075417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8045094-2B08-3340-4F72-DC129C033C50}"/>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061F3069-8517-381E-F0F8-DCDDC4E0D7A9}"/>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8F445D0C-D43C-B0D6-6743-0F497136CA98}"/>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DBDB194F-19D8-4E38-93F9-6F01B025E5B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4FA8DFA-640B-F9E7-FF93-1D223D4B7883}"/>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246928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FCEB3B-29E8-556C-12D6-99D366CDB05B}"/>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76BA35E-9AD3-E53D-1E62-F380598659C3}"/>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0DD6C4A-ABF1-A0D0-07D1-0DAD37A3370A}"/>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82D016F4-DD50-5078-8F2D-7C659BC2985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9D1D65E-8FFA-0754-8811-2E655C6F3F94}"/>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73053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11B04C-F17C-BF72-783F-82F9EF554A7D}"/>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B3123268-88A6-5300-67B0-98B80E7A0F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780CBFF1-DDD2-4EBD-B089-A5A7A38F15A2}"/>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1F3A5089-C1A8-8660-4F0C-96628CA0026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02672C4-A12A-FEB1-16B0-8AFF29AEE6ED}"/>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123235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AE9EFF-DF97-5A79-2224-7821D3316920}"/>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706451E2-6AE4-FB93-A08D-3ABC9BE10E63}"/>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079F11A7-F64F-E8EC-E955-ECED19F23979}"/>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11C66E97-6372-D9E3-CA5E-36DD6F48FDBF}"/>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6" name="页脚占位符 5">
            <a:extLst>
              <a:ext uri="{FF2B5EF4-FFF2-40B4-BE49-F238E27FC236}">
                <a16:creationId xmlns:a16="http://schemas.microsoft.com/office/drawing/2014/main" id="{E9CA0AE8-FEE0-9288-9042-D6DE6154451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2057A16-EAD6-C874-0D42-A47AB2D8432B}"/>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110995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F1E7A2-39C6-2B44-8EB6-AD298A1E58D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F2DFD361-BF64-F00E-598A-6B8BB73B96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96E07AF4-20FA-D4D0-36E4-606C5F1E4287}"/>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04AA097C-D497-94FB-E60D-538239284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9526FA59-E4C6-6EC0-9795-A95AE8CF2F4C}"/>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B72AB746-008D-236C-C544-C65BB47C19C6}"/>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8" name="页脚占位符 7">
            <a:extLst>
              <a:ext uri="{FF2B5EF4-FFF2-40B4-BE49-F238E27FC236}">
                <a16:creationId xmlns:a16="http://schemas.microsoft.com/office/drawing/2014/main" id="{184820D9-8CE3-FFEE-3479-CC4967F00FAC}"/>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0DB50800-CBC7-5170-12E7-27F7D6313D35}"/>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1226600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0FC8F0-1B2D-1303-F4BC-FC19A969FEF0}"/>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59A07A39-34D5-64E1-1678-0462B3BE9A97}"/>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4" name="页脚占位符 3">
            <a:extLst>
              <a:ext uri="{FF2B5EF4-FFF2-40B4-BE49-F238E27FC236}">
                <a16:creationId xmlns:a16="http://schemas.microsoft.com/office/drawing/2014/main" id="{80435C12-6335-8AF2-C98E-6755A08DA5D5}"/>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09D9A6A4-9193-37AC-53F1-816893D0CC4F}"/>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194310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ECD9C6-B04E-F355-B9ED-72B2104E200E}"/>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3" name="页脚占位符 2">
            <a:extLst>
              <a:ext uri="{FF2B5EF4-FFF2-40B4-BE49-F238E27FC236}">
                <a16:creationId xmlns:a16="http://schemas.microsoft.com/office/drawing/2014/main" id="{E8036D8D-FFDF-F957-4805-B2639FFC26AB}"/>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8790D0C0-7805-6A72-AD74-53947EF3BB4E}"/>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385331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CD9ED7-579C-61EE-CE88-213E48A576E9}"/>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F3D6524A-F648-7E4C-8004-CEE8255DA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8C2AE80D-1C57-46D7-582B-E4CD61311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7ED75B30-597B-3CEF-DB6F-250FF5A23903}"/>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6" name="页脚占位符 5">
            <a:extLst>
              <a:ext uri="{FF2B5EF4-FFF2-40B4-BE49-F238E27FC236}">
                <a16:creationId xmlns:a16="http://schemas.microsoft.com/office/drawing/2014/main" id="{5DF081A8-29B4-12A5-4574-80FBCBAD292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BF2B182-2B8F-E4BD-9EEF-D63B94DF2A95}"/>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96300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E8074B-EE08-2226-43E1-0C515974358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0DAB1D18-324D-44ED-B41D-BE11A3F08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ED28AE11-7F33-BE3C-9658-0E3A52313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F2D5465D-5734-FC4C-F6BF-67EDDA45E577}"/>
              </a:ext>
            </a:extLst>
          </p:cNvPr>
          <p:cNvSpPr>
            <a:spLocks noGrp="1"/>
          </p:cNvSpPr>
          <p:nvPr>
            <p:ph type="dt" sz="half" idx="10"/>
          </p:nvPr>
        </p:nvSpPr>
        <p:spPr/>
        <p:txBody>
          <a:bodyPr/>
          <a:lstStyle/>
          <a:p>
            <a:fld id="{3E6CF8AD-15AC-D541-8D2F-01F417650B4D}" type="datetimeFigureOut">
              <a:rPr kumimoji="1" lang="zh-CN" altLang="en-US" smtClean="0"/>
              <a:t>2025/7/8</a:t>
            </a:fld>
            <a:endParaRPr kumimoji="1" lang="zh-CN" altLang="en-US"/>
          </a:p>
        </p:txBody>
      </p:sp>
      <p:sp>
        <p:nvSpPr>
          <p:cNvPr id="6" name="页脚占位符 5">
            <a:extLst>
              <a:ext uri="{FF2B5EF4-FFF2-40B4-BE49-F238E27FC236}">
                <a16:creationId xmlns:a16="http://schemas.microsoft.com/office/drawing/2014/main" id="{F9F2FE24-7518-06BB-75EF-CC80DAB31E6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DD7282B-A5AC-384D-2328-23E6847174D1}"/>
              </a:ext>
            </a:extLst>
          </p:cNvPr>
          <p:cNvSpPr>
            <a:spLocks noGrp="1"/>
          </p:cNvSpPr>
          <p:nvPr>
            <p:ph type="sldNum" sz="quarter" idx="12"/>
          </p:nvPr>
        </p:nvSpPr>
        <p:spPr/>
        <p:txBody>
          <a:body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2524287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0F1C80D-0EE8-452D-2159-AC724BFD5A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A87BB03-D19D-93F2-B3A8-CB7D751FA2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672BBD3-2A1E-296E-85CE-B1015D3E95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6CF8AD-15AC-D541-8D2F-01F417650B4D}" type="datetimeFigureOut">
              <a:rPr kumimoji="1" lang="zh-CN" altLang="en-US" smtClean="0"/>
              <a:t>2025/7/8</a:t>
            </a:fld>
            <a:endParaRPr kumimoji="1" lang="zh-CN" altLang="en-US"/>
          </a:p>
        </p:txBody>
      </p:sp>
      <p:sp>
        <p:nvSpPr>
          <p:cNvPr id="5" name="页脚占位符 4">
            <a:extLst>
              <a:ext uri="{FF2B5EF4-FFF2-40B4-BE49-F238E27FC236}">
                <a16:creationId xmlns:a16="http://schemas.microsoft.com/office/drawing/2014/main" id="{D2B37652-440F-024F-44B1-DB22DBAC56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0858B6F1-4A3B-FC52-E3C8-B69D6054E7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DCFE79-CFF0-E64D-94D5-E045A2DCC642}" type="slidenum">
              <a:rPr kumimoji="1" lang="zh-CN" altLang="en-US" smtClean="0"/>
              <a:t>‹#›</a:t>
            </a:fld>
            <a:endParaRPr kumimoji="1" lang="zh-CN" altLang="en-US"/>
          </a:p>
        </p:txBody>
      </p:sp>
    </p:spTree>
    <p:extLst>
      <p:ext uri="{BB962C8B-B14F-4D97-AF65-F5344CB8AC3E}">
        <p14:creationId xmlns:p14="http://schemas.microsoft.com/office/powerpoint/2010/main" val="3595598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42.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github.com/baiyimen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AF45582-3F4C-01F9-E40E-5E50ABFA9BCE}"/>
              </a:ext>
            </a:extLst>
          </p:cNvPr>
          <p:cNvSpPr txBox="1"/>
          <p:nvPr/>
        </p:nvSpPr>
        <p:spPr>
          <a:xfrm>
            <a:off x="418670" y="2164765"/>
            <a:ext cx="11237301" cy="1323439"/>
          </a:xfrm>
          <a:prstGeom prst="rect">
            <a:avLst/>
          </a:prstGeom>
          <a:noFill/>
        </p:spPr>
        <p:txBody>
          <a:bodyPr wrap="square" rtlCol="0">
            <a:spAutoFit/>
          </a:bodyPr>
          <a:lstStyle/>
          <a:p>
            <a:pPr algn="ctr"/>
            <a:r>
              <a:rPr lang="en" altLang="zh-CN" sz="4000" b="1" i="0" u="none" strike="noStrike" dirty="0">
                <a:effectLst/>
                <a:latin typeface="Helvetica" pitchFamily="2" charset="0"/>
              </a:rPr>
              <a:t>Unconstrained Monotonic Calibration of Predictions in Deep Ranking Systems</a:t>
            </a:r>
            <a:endParaRPr kumimoji="1" lang="zh-CN" altLang="en-US" sz="4000" b="1" dirty="0">
              <a:latin typeface="Helvetica" pitchFamily="2" charset="0"/>
            </a:endParaRPr>
          </a:p>
        </p:txBody>
      </p:sp>
      <p:sp>
        <p:nvSpPr>
          <p:cNvPr id="5" name="文本框 4">
            <a:extLst>
              <a:ext uri="{FF2B5EF4-FFF2-40B4-BE49-F238E27FC236}">
                <a16:creationId xmlns:a16="http://schemas.microsoft.com/office/drawing/2014/main" id="{DFBC3352-C5DC-D10D-DC70-8097D756A1D6}"/>
              </a:ext>
            </a:extLst>
          </p:cNvPr>
          <p:cNvSpPr txBox="1"/>
          <p:nvPr/>
        </p:nvSpPr>
        <p:spPr>
          <a:xfrm>
            <a:off x="620215" y="4804920"/>
            <a:ext cx="11035756" cy="400110"/>
          </a:xfrm>
          <a:prstGeom prst="rect">
            <a:avLst/>
          </a:prstGeom>
          <a:noFill/>
        </p:spPr>
        <p:txBody>
          <a:bodyPr wrap="square" rtlCol="0">
            <a:spAutoFit/>
          </a:bodyPr>
          <a:lstStyle/>
          <a:p>
            <a:r>
              <a:rPr kumimoji="1" lang="en-US" altLang="zh-CN" sz="2000" u="sng" dirty="0" err="1">
                <a:solidFill>
                  <a:srgbClr val="2570C1"/>
                </a:solidFill>
                <a:latin typeface="Helvetica" pitchFamily="2" charset="0"/>
              </a:rPr>
              <a:t>Yimeng</a:t>
            </a:r>
            <a:r>
              <a:rPr kumimoji="1" lang="en-US" altLang="zh-CN" sz="2000" u="sng" dirty="0">
                <a:solidFill>
                  <a:srgbClr val="2570C1"/>
                </a:solidFill>
                <a:latin typeface="Helvetica" pitchFamily="2" charset="0"/>
              </a:rPr>
              <a:t> Bai</a:t>
            </a:r>
            <a:r>
              <a:rPr kumimoji="1" lang="en-US" altLang="zh-CN" sz="2000" u="sng" dirty="0">
                <a:latin typeface="Helvetica" pitchFamily="2" charset="0"/>
              </a:rPr>
              <a:t>, </a:t>
            </a:r>
            <a:r>
              <a:rPr kumimoji="1" lang="en-US" altLang="zh-CN" sz="2000" u="sng" dirty="0" err="1">
                <a:solidFill>
                  <a:srgbClr val="F50003"/>
                </a:solidFill>
                <a:latin typeface="Helvetica" pitchFamily="2" charset="0"/>
              </a:rPr>
              <a:t>Shunyu</a:t>
            </a:r>
            <a:r>
              <a:rPr kumimoji="1" lang="zh-CN" altLang="en-US" sz="2000" u="sng" dirty="0">
                <a:solidFill>
                  <a:srgbClr val="F50003"/>
                </a:solidFill>
                <a:latin typeface="Helvetica" pitchFamily="2" charset="0"/>
              </a:rPr>
              <a:t> </a:t>
            </a:r>
            <a:r>
              <a:rPr kumimoji="1" lang="en-US" altLang="zh-CN" sz="2000" u="sng" dirty="0" err="1">
                <a:solidFill>
                  <a:srgbClr val="F50003"/>
                </a:solidFill>
                <a:latin typeface="Helvetica" pitchFamily="2" charset="0"/>
              </a:rPr>
              <a:t>Zhang</a:t>
            </a:r>
            <a:r>
              <a:rPr kumimoji="1" lang="en-US" altLang="zh-CN" sz="2000" u="sng" dirty="0" err="1">
                <a:latin typeface="Helvetica" pitchFamily="2" charset="0"/>
              </a:rPr>
              <a:t>,</a:t>
            </a:r>
            <a:r>
              <a:rPr kumimoji="1" lang="en-US" altLang="zh-CN" sz="2000" u="sng" dirty="0" err="1">
                <a:solidFill>
                  <a:srgbClr val="2570C1"/>
                </a:solidFill>
                <a:latin typeface="Helvetica" pitchFamily="2" charset="0"/>
              </a:rPr>
              <a:t>Yang</a:t>
            </a:r>
            <a:r>
              <a:rPr kumimoji="1" lang="zh-CN" altLang="en-US" sz="2000" u="sng" dirty="0">
                <a:solidFill>
                  <a:srgbClr val="2570C1"/>
                </a:solidFill>
                <a:latin typeface="Helvetica" pitchFamily="2" charset="0"/>
              </a:rPr>
              <a:t> </a:t>
            </a:r>
            <a:r>
              <a:rPr kumimoji="1" lang="en-US" altLang="zh-CN" sz="2000" u="sng" dirty="0">
                <a:solidFill>
                  <a:srgbClr val="2570C1"/>
                </a:solidFill>
                <a:latin typeface="Helvetica" pitchFamily="2" charset="0"/>
              </a:rPr>
              <a:t>Zhang</a:t>
            </a:r>
            <a:r>
              <a:rPr kumimoji="1" lang="en-US" altLang="zh-CN" sz="2000" u="sng" dirty="0">
                <a:latin typeface="Helvetica" pitchFamily="2" charset="0"/>
              </a:rPr>
              <a:t>, </a:t>
            </a:r>
            <a:r>
              <a:rPr kumimoji="1" lang="en-US" altLang="zh-CN" sz="2000" u="sng" dirty="0">
                <a:solidFill>
                  <a:srgbClr val="FF0000"/>
                </a:solidFill>
                <a:latin typeface="Helvetica" pitchFamily="2" charset="0"/>
              </a:rPr>
              <a:t>Hu Liu</a:t>
            </a:r>
            <a:r>
              <a:rPr kumimoji="1" lang="en-US" altLang="zh-CN" sz="2000" u="sng" dirty="0">
                <a:latin typeface="Helvetica" pitchFamily="2" charset="0"/>
              </a:rPr>
              <a:t>, </a:t>
            </a:r>
            <a:r>
              <a:rPr kumimoji="1" lang="en-US" altLang="zh-CN" sz="2000" u="sng" dirty="0" err="1">
                <a:solidFill>
                  <a:srgbClr val="FF0000"/>
                </a:solidFill>
                <a:latin typeface="Helvetica" pitchFamily="2" charset="0"/>
              </a:rPr>
              <a:t>Wentian</a:t>
            </a:r>
            <a:r>
              <a:rPr kumimoji="1" lang="en-US" altLang="zh-CN" sz="2000" u="sng" dirty="0">
                <a:solidFill>
                  <a:srgbClr val="FF0000"/>
                </a:solidFill>
                <a:latin typeface="Helvetica" pitchFamily="2" charset="0"/>
              </a:rPr>
              <a:t> Bao</a:t>
            </a:r>
            <a:r>
              <a:rPr kumimoji="1" lang="en-US" altLang="zh-CN" sz="2000" u="sng" dirty="0">
                <a:latin typeface="Helvetica" pitchFamily="2" charset="0"/>
              </a:rPr>
              <a:t>, </a:t>
            </a:r>
            <a:r>
              <a:rPr kumimoji="1" lang="en-US" altLang="zh-CN" sz="2000" u="sng" dirty="0" err="1">
                <a:solidFill>
                  <a:srgbClr val="FF0000"/>
                </a:solidFill>
                <a:latin typeface="Helvetica" pitchFamily="2" charset="0"/>
              </a:rPr>
              <a:t>Enyun</a:t>
            </a:r>
            <a:r>
              <a:rPr kumimoji="1" lang="en-US" altLang="zh-CN" sz="2000" u="sng" dirty="0">
                <a:solidFill>
                  <a:srgbClr val="FF0000"/>
                </a:solidFill>
                <a:latin typeface="Helvetica" pitchFamily="2" charset="0"/>
              </a:rPr>
              <a:t> Yu</a:t>
            </a:r>
            <a:r>
              <a:rPr kumimoji="1" lang="en-US" altLang="zh-CN" sz="2000" u="sng" dirty="0">
                <a:latin typeface="Helvetica" pitchFamily="2" charset="0"/>
              </a:rPr>
              <a:t>, </a:t>
            </a:r>
            <a:r>
              <a:rPr kumimoji="1" lang="en-US" altLang="zh-CN" sz="2000" u="sng" dirty="0" err="1">
                <a:solidFill>
                  <a:srgbClr val="2570C1"/>
                </a:solidFill>
                <a:latin typeface="Helvetica" pitchFamily="2" charset="0"/>
              </a:rPr>
              <a:t>Fuli</a:t>
            </a:r>
            <a:r>
              <a:rPr kumimoji="1" lang="en-US" altLang="zh-CN" sz="2000" u="sng" dirty="0">
                <a:solidFill>
                  <a:srgbClr val="2570C1"/>
                </a:solidFill>
                <a:latin typeface="Helvetica" pitchFamily="2" charset="0"/>
              </a:rPr>
              <a:t> Feng</a:t>
            </a:r>
            <a:r>
              <a:rPr kumimoji="1" lang="en-US" altLang="zh-CN" sz="2000" u="sng" dirty="0">
                <a:latin typeface="Helvetica" pitchFamily="2" charset="0"/>
              </a:rPr>
              <a:t>, </a:t>
            </a:r>
            <a:r>
              <a:rPr kumimoji="1" lang="en-US" altLang="zh-CN" sz="2000" u="sng" dirty="0" err="1">
                <a:solidFill>
                  <a:srgbClr val="FF0000"/>
                </a:solidFill>
                <a:latin typeface="Helvetica" pitchFamily="2" charset="0"/>
              </a:rPr>
              <a:t>Wenwu</a:t>
            </a:r>
            <a:r>
              <a:rPr kumimoji="1" lang="en-US" altLang="zh-CN" sz="2000" u="sng" dirty="0">
                <a:solidFill>
                  <a:srgbClr val="FF0000"/>
                </a:solidFill>
                <a:latin typeface="Helvetica" pitchFamily="2" charset="0"/>
              </a:rPr>
              <a:t> </a:t>
            </a:r>
            <a:r>
              <a:rPr kumimoji="1" lang="en-US" altLang="zh-CN" sz="2000" u="sng" dirty="0" err="1">
                <a:solidFill>
                  <a:srgbClr val="FF0000"/>
                </a:solidFill>
                <a:latin typeface="Helvetica" pitchFamily="2" charset="0"/>
              </a:rPr>
              <a:t>Ou</a:t>
            </a:r>
            <a:endParaRPr kumimoji="1" lang="zh-CN" altLang="en-US" sz="2000" u="sng" dirty="0">
              <a:solidFill>
                <a:srgbClr val="FF0000"/>
              </a:solidFill>
              <a:latin typeface="Helvetica" pitchFamily="2" charset="0"/>
            </a:endParaRPr>
          </a:p>
        </p:txBody>
      </p:sp>
      <p:pic>
        <p:nvPicPr>
          <p:cNvPr id="6" name="Picture 4" descr="USTC学习资料">
            <a:extLst>
              <a:ext uri="{FF2B5EF4-FFF2-40B4-BE49-F238E27FC236}">
                <a16:creationId xmlns:a16="http://schemas.microsoft.com/office/drawing/2014/main" id="{D5F85AC9-6E8D-CB43-0024-1F39E921F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9197" y="174988"/>
            <a:ext cx="1139214" cy="1137371"/>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695EB7E8-4DCD-6DFB-5AFB-3B5DAB1486E5}"/>
              </a:ext>
            </a:extLst>
          </p:cNvPr>
          <p:cNvPicPr>
            <a:picLocks noChangeAspect="1"/>
          </p:cNvPicPr>
          <p:nvPr/>
        </p:nvPicPr>
        <p:blipFill>
          <a:blip r:embed="rId4"/>
          <a:stretch>
            <a:fillRect/>
          </a:stretch>
        </p:blipFill>
        <p:spPr>
          <a:xfrm>
            <a:off x="10975521" y="178539"/>
            <a:ext cx="1133820" cy="1133820"/>
          </a:xfrm>
          <a:prstGeom prst="rect">
            <a:avLst/>
          </a:prstGeom>
        </p:spPr>
      </p:pic>
      <p:sp>
        <p:nvSpPr>
          <p:cNvPr id="8" name="文本框 7">
            <a:extLst>
              <a:ext uri="{FF2B5EF4-FFF2-40B4-BE49-F238E27FC236}">
                <a16:creationId xmlns:a16="http://schemas.microsoft.com/office/drawing/2014/main" id="{77A21D69-C8E0-4926-23D4-83DBC1810C12}"/>
              </a:ext>
            </a:extLst>
          </p:cNvPr>
          <p:cNvSpPr txBox="1"/>
          <p:nvPr/>
        </p:nvSpPr>
        <p:spPr>
          <a:xfrm>
            <a:off x="3802886" y="3954716"/>
            <a:ext cx="4670415" cy="461665"/>
          </a:xfrm>
          <a:prstGeom prst="rect">
            <a:avLst/>
          </a:prstGeom>
          <a:noFill/>
        </p:spPr>
        <p:txBody>
          <a:bodyPr wrap="square" rtlCol="0">
            <a:spAutoFit/>
          </a:bodyPr>
          <a:lstStyle/>
          <a:p>
            <a:r>
              <a:rPr kumimoji="1" lang="en-US" altLang="zh-CN" sz="2400" u="sng" dirty="0">
                <a:solidFill>
                  <a:srgbClr val="0070C0"/>
                </a:solidFill>
                <a:latin typeface="Helvetica" pitchFamily="2" charset="0"/>
              </a:rPr>
              <a:t>USTC</a:t>
            </a:r>
            <a:r>
              <a:rPr kumimoji="1" lang="zh-CN" altLang="en-US" sz="2400" u="sng" dirty="0">
                <a:latin typeface="Helvetica" pitchFamily="2" charset="0"/>
              </a:rPr>
              <a:t> </a:t>
            </a:r>
            <a:r>
              <a:rPr kumimoji="1" lang="en-US" altLang="zh-CN" sz="2400" u="sng" dirty="0">
                <a:latin typeface="Helvetica" pitchFamily="2" charset="0"/>
              </a:rPr>
              <a:t>&amp;</a:t>
            </a:r>
            <a:r>
              <a:rPr kumimoji="1" lang="zh-CN" altLang="en-US" sz="2400" u="sng" dirty="0">
                <a:latin typeface="Helvetica" pitchFamily="2" charset="0"/>
              </a:rPr>
              <a:t> </a:t>
            </a:r>
            <a:r>
              <a:rPr kumimoji="1" lang="en-US" altLang="zh-CN" sz="2400" u="sng" dirty="0">
                <a:solidFill>
                  <a:srgbClr val="FF0000"/>
                </a:solidFill>
                <a:latin typeface="Helvetica" pitchFamily="2" charset="0"/>
              </a:rPr>
              <a:t>Kuaishou</a:t>
            </a:r>
            <a:r>
              <a:rPr kumimoji="1" lang="zh-CN" altLang="en-US" sz="2400" u="sng" dirty="0">
                <a:solidFill>
                  <a:srgbClr val="FF0000"/>
                </a:solidFill>
                <a:latin typeface="Helvetica" pitchFamily="2" charset="0"/>
              </a:rPr>
              <a:t> </a:t>
            </a:r>
            <a:r>
              <a:rPr kumimoji="1" lang="en-US" altLang="zh-CN" sz="2400" u="sng" dirty="0">
                <a:solidFill>
                  <a:srgbClr val="FF0000"/>
                </a:solidFill>
                <a:latin typeface="Helvetica" pitchFamily="2" charset="0"/>
              </a:rPr>
              <a:t>Technology</a:t>
            </a:r>
            <a:endParaRPr kumimoji="1" lang="zh-CN" altLang="en-US" sz="2400" u="sng" dirty="0">
              <a:solidFill>
                <a:srgbClr val="FF0000"/>
              </a:solidFill>
              <a:latin typeface="Helvetica" pitchFamily="2" charset="0"/>
            </a:endParaRPr>
          </a:p>
        </p:txBody>
      </p:sp>
      <p:pic>
        <p:nvPicPr>
          <p:cNvPr id="11" name="图片 10">
            <a:extLst>
              <a:ext uri="{FF2B5EF4-FFF2-40B4-BE49-F238E27FC236}">
                <a16:creationId xmlns:a16="http://schemas.microsoft.com/office/drawing/2014/main" id="{A97119AA-ED76-C4F8-A8F4-E20183FA8C4C}"/>
              </a:ext>
            </a:extLst>
          </p:cNvPr>
          <p:cNvPicPr>
            <a:picLocks noChangeAspect="1"/>
          </p:cNvPicPr>
          <p:nvPr/>
        </p:nvPicPr>
        <p:blipFill>
          <a:blip r:embed="rId5"/>
          <a:stretch>
            <a:fillRect/>
          </a:stretch>
        </p:blipFill>
        <p:spPr>
          <a:xfrm>
            <a:off x="261884" y="177220"/>
            <a:ext cx="2465718" cy="1475750"/>
          </a:xfrm>
          <a:prstGeom prst="rect">
            <a:avLst/>
          </a:prstGeom>
        </p:spPr>
      </p:pic>
    </p:spTree>
    <p:extLst>
      <p:ext uri="{BB962C8B-B14F-4D97-AF65-F5344CB8AC3E}">
        <p14:creationId xmlns:p14="http://schemas.microsoft.com/office/powerpoint/2010/main" val="3652448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Methodology</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Calibration-aware Learning Strategy</a:t>
            </a:r>
          </a:p>
        </p:txBody>
      </p:sp>
      <p:sp>
        <p:nvSpPr>
          <p:cNvPr id="4" name="文本框 3">
            <a:extLst>
              <a:ext uri="{FF2B5EF4-FFF2-40B4-BE49-F238E27FC236}">
                <a16:creationId xmlns:a16="http://schemas.microsoft.com/office/drawing/2014/main" id="{0F0710BA-4ECF-DDC6-4A13-8C708EEA95BE}"/>
              </a:ext>
            </a:extLst>
          </p:cNvPr>
          <p:cNvSpPr txBox="1"/>
          <p:nvPr/>
        </p:nvSpPr>
        <p:spPr>
          <a:xfrm>
            <a:off x="762157" y="1650270"/>
            <a:ext cx="10348666" cy="4840108"/>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err="1">
                <a:latin typeface="Helvetica" pitchFamily="2" charset="0"/>
              </a:rPr>
              <a:t>SCLoss</a:t>
            </a:r>
            <a:endParaRPr kumimoji="1" lang="en-US" altLang="zh-CN" sz="2400" b="1" dirty="0">
              <a:latin typeface="Helvetica" pitchFamily="2" charset="0"/>
            </a:endParaRPr>
          </a:p>
          <a:p>
            <a:pPr marL="914400" lvl="1" indent="-457200">
              <a:lnSpc>
                <a:spcPct val="150000"/>
              </a:lnSpc>
              <a:buFont typeface="Wingdings" pitchFamily="2" charset="2"/>
              <a:buChar char="p"/>
            </a:pPr>
            <a:r>
              <a:rPr kumimoji="1" lang="en-US" altLang="zh-CN" sz="2000" dirty="0">
                <a:latin typeface="Helvetica" pitchFamily="2" charset="0"/>
              </a:rPr>
              <a:t>Computation</a:t>
            </a:r>
          </a:p>
          <a:p>
            <a:pPr marL="1371600" lvl="2" indent="-457200">
              <a:lnSpc>
                <a:spcPct val="150000"/>
              </a:lnSpc>
              <a:buSzPct val="70000"/>
              <a:buFont typeface="Wingdings" pitchFamily="2" charset="2"/>
              <a:buChar char="l"/>
            </a:pPr>
            <a:r>
              <a:rPr kumimoji="1" lang="en-US" altLang="zh-CN" sz="2000" dirty="0">
                <a:latin typeface="Helvetica" pitchFamily="2" charset="0"/>
              </a:rPr>
              <a:t>Discretize the interval into 𝑁 equal-width bins</a:t>
            </a:r>
          </a:p>
          <a:p>
            <a:pPr marL="1371600" lvl="2" indent="-457200">
              <a:lnSpc>
                <a:spcPct val="150000"/>
              </a:lnSpc>
              <a:buSzPct val="70000"/>
              <a:buFont typeface="Wingdings" pitchFamily="2" charset="2"/>
              <a:buChar char="l"/>
            </a:pPr>
            <a:r>
              <a:rPr kumimoji="1" lang="en-US" altLang="zh-CN" sz="2000" dirty="0">
                <a:latin typeface="Helvetica" pitchFamily="2" charset="0"/>
              </a:rPr>
              <a:t>Group samples by bins calibrated predictions fall into</a:t>
            </a:r>
          </a:p>
          <a:p>
            <a:pPr marL="1371600" lvl="2" indent="-457200">
              <a:lnSpc>
                <a:spcPct val="150000"/>
              </a:lnSpc>
              <a:buSzPct val="70000"/>
              <a:buFont typeface="Wingdings" pitchFamily="2" charset="2"/>
              <a:buChar char="l"/>
            </a:pPr>
            <a:r>
              <a:rPr kumimoji="1" lang="en-US" altLang="zh-CN" sz="2000" dirty="0">
                <a:latin typeface="Helvetica" pitchFamily="2" charset="0"/>
              </a:rPr>
              <a:t>Compute the squared differences per bin</a:t>
            </a:r>
          </a:p>
          <a:p>
            <a:pPr marL="1371600" lvl="2" indent="-457200">
              <a:lnSpc>
                <a:spcPct val="150000"/>
              </a:lnSpc>
              <a:buSzPct val="70000"/>
              <a:buFont typeface="Wingdings" pitchFamily="2" charset="2"/>
              <a:buChar char="l"/>
            </a:pPr>
            <a:r>
              <a:rPr kumimoji="1" lang="en-US" altLang="zh-CN" sz="2000" dirty="0">
                <a:latin typeface="Helvetica" pitchFamily="2" charset="0"/>
              </a:rPr>
              <a:t>Take a weighted average based on the group size.</a:t>
            </a:r>
          </a:p>
          <a:p>
            <a:pPr marL="914400" lvl="1" indent="-457200">
              <a:lnSpc>
                <a:spcPct val="150000"/>
              </a:lnSpc>
              <a:buFont typeface="Wingdings" pitchFamily="2" charset="2"/>
              <a:buChar char="p"/>
            </a:pPr>
            <a:r>
              <a:rPr kumimoji="1" lang="en-US" altLang="zh-CN" sz="2000" dirty="0">
                <a:latin typeface="Helvetica" pitchFamily="2" charset="0"/>
              </a:rPr>
              <a:t>Moving average technique</a:t>
            </a:r>
          </a:p>
          <a:p>
            <a:pPr marL="1371600" lvl="2" indent="-457200">
              <a:lnSpc>
                <a:spcPct val="150000"/>
              </a:lnSpc>
              <a:buSzPct val="70000"/>
              <a:buFont typeface="Wingdings" pitchFamily="2" charset="2"/>
              <a:buChar char="l"/>
            </a:pPr>
            <a:r>
              <a:rPr kumimoji="1" lang="en-US" altLang="zh-CN" sz="2000" dirty="0">
                <a:latin typeface="Helvetica" pitchFamily="2" charset="0"/>
              </a:rPr>
              <a:t>Smooth by keeping a fraction of values </a:t>
            </a:r>
            <a:br>
              <a:rPr kumimoji="1" lang="en-US" altLang="zh-CN" sz="2000" dirty="0">
                <a:latin typeface="Helvetica" pitchFamily="2" charset="0"/>
              </a:rPr>
            </a:br>
            <a:r>
              <a:rPr kumimoji="1" lang="en-US" altLang="zh-CN" sz="2000" dirty="0">
                <a:latin typeface="Helvetica" pitchFamily="2" charset="0"/>
              </a:rPr>
              <a:t>from the previous batch.</a:t>
            </a:r>
          </a:p>
          <a:p>
            <a:pPr marL="457200" indent="-457200">
              <a:lnSpc>
                <a:spcPct val="150000"/>
              </a:lnSpc>
              <a:buFont typeface="Wingdings" pitchFamily="2" charset="2"/>
              <a:buChar char="p"/>
            </a:pPr>
            <a:r>
              <a:rPr kumimoji="1" lang="en-US" altLang="zh-CN" sz="2400" b="1" dirty="0">
                <a:latin typeface="Helvetica" pitchFamily="2" charset="0"/>
              </a:rPr>
              <a:t>Overall Loss</a:t>
            </a:r>
            <a:endParaRPr kumimoji="1" lang="en-US" altLang="zh-CN" sz="2000" b="1" dirty="0">
              <a:latin typeface="Helvetica" pitchFamily="2" charset="0"/>
            </a:endParaRPr>
          </a:p>
        </p:txBody>
      </p:sp>
      <p:pic>
        <p:nvPicPr>
          <p:cNvPr id="6" name="图片 5">
            <a:extLst>
              <a:ext uri="{FF2B5EF4-FFF2-40B4-BE49-F238E27FC236}">
                <a16:creationId xmlns:a16="http://schemas.microsoft.com/office/drawing/2014/main" id="{3FD8C2CA-1EFA-633B-E348-59F7D9F7969D}"/>
              </a:ext>
            </a:extLst>
          </p:cNvPr>
          <p:cNvPicPr>
            <a:picLocks noChangeAspect="1"/>
          </p:cNvPicPr>
          <p:nvPr/>
        </p:nvPicPr>
        <p:blipFill>
          <a:blip r:embed="rId3"/>
          <a:stretch>
            <a:fillRect/>
          </a:stretch>
        </p:blipFill>
        <p:spPr>
          <a:xfrm>
            <a:off x="8320711" y="2636849"/>
            <a:ext cx="3643401" cy="1412635"/>
          </a:xfrm>
          <a:prstGeom prst="rect">
            <a:avLst/>
          </a:prstGeom>
          <a:ln w="19050">
            <a:solidFill>
              <a:schemeClr val="tx1"/>
            </a:solidFill>
          </a:ln>
        </p:spPr>
      </p:pic>
      <p:pic>
        <p:nvPicPr>
          <p:cNvPr id="11" name="图片 10">
            <a:extLst>
              <a:ext uri="{FF2B5EF4-FFF2-40B4-BE49-F238E27FC236}">
                <a16:creationId xmlns:a16="http://schemas.microsoft.com/office/drawing/2014/main" id="{55DCBDB9-C0DE-7D16-03D2-A1EF792C0AAF}"/>
              </a:ext>
            </a:extLst>
          </p:cNvPr>
          <p:cNvPicPr>
            <a:picLocks noChangeAspect="1"/>
          </p:cNvPicPr>
          <p:nvPr/>
        </p:nvPicPr>
        <p:blipFill>
          <a:blip r:embed="rId4"/>
          <a:stretch>
            <a:fillRect/>
          </a:stretch>
        </p:blipFill>
        <p:spPr>
          <a:xfrm>
            <a:off x="8320710" y="4530130"/>
            <a:ext cx="3643401" cy="1354463"/>
          </a:xfrm>
          <a:prstGeom prst="rect">
            <a:avLst/>
          </a:prstGeom>
          <a:solidFill>
            <a:schemeClr val="bg1"/>
          </a:solidFill>
          <a:ln w="19050">
            <a:solidFill>
              <a:schemeClr val="tx1"/>
            </a:solidFill>
          </a:ln>
        </p:spPr>
      </p:pic>
      <p:pic>
        <p:nvPicPr>
          <p:cNvPr id="14" name="图片 13">
            <a:extLst>
              <a:ext uri="{FF2B5EF4-FFF2-40B4-BE49-F238E27FC236}">
                <a16:creationId xmlns:a16="http://schemas.microsoft.com/office/drawing/2014/main" id="{C1346448-5A4A-E0F9-FDF5-727B6E96F3FC}"/>
              </a:ext>
            </a:extLst>
          </p:cNvPr>
          <p:cNvPicPr>
            <a:picLocks noChangeAspect="1"/>
          </p:cNvPicPr>
          <p:nvPr/>
        </p:nvPicPr>
        <p:blipFill>
          <a:blip r:embed="rId5"/>
          <a:stretch>
            <a:fillRect/>
          </a:stretch>
        </p:blipFill>
        <p:spPr>
          <a:xfrm>
            <a:off x="3623150" y="5967233"/>
            <a:ext cx="3786941" cy="453807"/>
          </a:xfrm>
          <a:prstGeom prst="rect">
            <a:avLst/>
          </a:prstGeom>
        </p:spPr>
      </p:pic>
      <p:sp>
        <p:nvSpPr>
          <p:cNvPr id="15" name="文本框 14">
            <a:extLst>
              <a:ext uri="{FF2B5EF4-FFF2-40B4-BE49-F238E27FC236}">
                <a16:creationId xmlns:a16="http://schemas.microsoft.com/office/drawing/2014/main" id="{B009F381-6173-488F-4261-4A48617DDE9D}"/>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10/17</a:t>
            </a:r>
            <a:endParaRPr kumimoji="1" lang="zh-CN" altLang="en-US" dirty="0">
              <a:latin typeface="Helvetica" pitchFamily="2" charset="0"/>
            </a:endParaRPr>
          </a:p>
        </p:txBody>
      </p:sp>
    </p:spTree>
    <p:extLst>
      <p:ext uri="{BB962C8B-B14F-4D97-AF65-F5344CB8AC3E}">
        <p14:creationId xmlns:p14="http://schemas.microsoft.com/office/powerpoint/2010/main" val="66321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Experiment</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Offline Experiment Setting</a:t>
            </a:r>
          </a:p>
        </p:txBody>
      </p:sp>
      <p:sp>
        <p:nvSpPr>
          <p:cNvPr id="5" name="文本框 4">
            <a:extLst>
              <a:ext uri="{FF2B5EF4-FFF2-40B4-BE49-F238E27FC236}">
                <a16:creationId xmlns:a16="http://schemas.microsoft.com/office/drawing/2014/main" id="{CABB20A5-153A-4E7B-82F6-946635A0D448}"/>
              </a:ext>
            </a:extLst>
          </p:cNvPr>
          <p:cNvSpPr txBox="1"/>
          <p:nvPr/>
        </p:nvSpPr>
        <p:spPr>
          <a:xfrm>
            <a:off x="759161" y="1641497"/>
            <a:ext cx="11239456" cy="5033622"/>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Dataset</a:t>
            </a:r>
          </a:p>
          <a:p>
            <a:pPr marL="914400" lvl="1" indent="-457200">
              <a:lnSpc>
                <a:spcPct val="150000"/>
              </a:lnSpc>
              <a:buFont typeface="Wingdings" pitchFamily="2" charset="2"/>
              <a:buChar char="p"/>
            </a:pPr>
            <a:r>
              <a:rPr kumimoji="1" lang="en-US" altLang="zh-CN" sz="2000" dirty="0">
                <a:latin typeface="Helvetica" pitchFamily="2" charset="0"/>
              </a:rPr>
              <a:t>CTR dataset</a:t>
            </a:r>
            <a:r>
              <a:rPr kumimoji="1" lang="en-US" altLang="zh-CN" sz="2000" b="1" dirty="0">
                <a:latin typeface="Helvetica" pitchFamily="2" charset="0"/>
              </a:rPr>
              <a:t>: </a:t>
            </a:r>
            <a:r>
              <a:rPr kumimoji="1" lang="en-US" altLang="zh-CN" sz="2000" dirty="0" err="1">
                <a:latin typeface="Helvetica" pitchFamily="2" charset="0"/>
              </a:rPr>
              <a:t>Avazu</a:t>
            </a:r>
            <a:r>
              <a:rPr kumimoji="1" lang="en-US" altLang="zh-CN" sz="2000" dirty="0">
                <a:latin typeface="Helvetica" pitchFamily="2" charset="0"/>
              </a:rPr>
              <a:t>, </a:t>
            </a:r>
            <a:r>
              <a:rPr kumimoji="1" lang="en-US" altLang="zh-CN" sz="2000" dirty="0" err="1">
                <a:latin typeface="Helvetica" pitchFamily="2" charset="0"/>
              </a:rPr>
              <a:t>AliCCP</a:t>
            </a:r>
            <a:endParaRPr kumimoji="1" lang="en-US" altLang="zh-CN" sz="2000" dirty="0">
              <a:latin typeface="Helvetica" pitchFamily="2" charset="0"/>
            </a:endParaRPr>
          </a:p>
          <a:p>
            <a:pPr marL="457200" indent="-457200">
              <a:lnSpc>
                <a:spcPct val="150000"/>
              </a:lnSpc>
              <a:buFont typeface="Wingdings" pitchFamily="2" charset="2"/>
              <a:buChar char="p"/>
            </a:pPr>
            <a:r>
              <a:rPr kumimoji="1" lang="en-US" altLang="zh-CN" sz="2400" b="1" dirty="0">
                <a:latin typeface="Arial" panose="020B0604020202020204" pitchFamily="34" charset="0"/>
              </a:rPr>
              <a:t>Evaluation</a:t>
            </a:r>
          </a:p>
          <a:p>
            <a:pPr marL="914400" lvl="1" indent="-457200">
              <a:lnSpc>
                <a:spcPct val="150000"/>
              </a:lnSpc>
              <a:buFont typeface="Wingdings" pitchFamily="2" charset="2"/>
              <a:buChar char="p"/>
            </a:pPr>
            <a:r>
              <a:rPr kumimoji="1" lang="en-US" altLang="zh-CN" sz="2000" dirty="0">
                <a:latin typeface="Arial" panose="020B0604020202020204" pitchFamily="34" charset="0"/>
              </a:rPr>
              <a:t>Ranking:</a:t>
            </a:r>
            <a:r>
              <a:rPr kumimoji="1" lang="en-US" altLang="zh-CN" sz="2000" b="1" dirty="0">
                <a:latin typeface="Arial" panose="020B0604020202020204" pitchFamily="34" charset="0"/>
              </a:rPr>
              <a:t> </a:t>
            </a:r>
            <a:r>
              <a:rPr kumimoji="1" lang="en-US" altLang="zh-CN" sz="2000" dirty="0">
                <a:latin typeface="Arial" panose="020B0604020202020204" pitchFamily="34" charset="0"/>
              </a:rPr>
              <a:t>AUC, GAUC</a:t>
            </a:r>
          </a:p>
          <a:p>
            <a:pPr marL="914400" lvl="1" indent="-457200">
              <a:lnSpc>
                <a:spcPct val="150000"/>
              </a:lnSpc>
              <a:buFont typeface="Wingdings" pitchFamily="2" charset="2"/>
              <a:buChar char="p"/>
            </a:pPr>
            <a:r>
              <a:rPr kumimoji="1" lang="en-US" altLang="zh-CN" sz="2000" dirty="0">
                <a:latin typeface="Arial" panose="020B0604020202020204" pitchFamily="34" charset="0"/>
              </a:rPr>
              <a:t>Calibration (main focus): ECE, FRCE, MFRCE</a:t>
            </a:r>
          </a:p>
          <a:p>
            <a:pPr marL="457200" indent="-457200">
              <a:lnSpc>
                <a:spcPct val="150000"/>
              </a:lnSpc>
              <a:buFont typeface="Wingdings" pitchFamily="2" charset="2"/>
              <a:buChar char="p"/>
            </a:pPr>
            <a:r>
              <a:rPr kumimoji="1" lang="en-US" altLang="zh-CN" sz="2400" b="1" dirty="0">
                <a:latin typeface="Arial" panose="020B0604020202020204" pitchFamily="34" charset="0"/>
              </a:rPr>
              <a:t>Baseline</a:t>
            </a:r>
          </a:p>
          <a:p>
            <a:pPr marL="914400" lvl="1" indent="-457200">
              <a:lnSpc>
                <a:spcPct val="150000"/>
              </a:lnSpc>
              <a:buFont typeface="Wingdings" pitchFamily="2" charset="2"/>
              <a:buChar char="p"/>
            </a:pPr>
            <a:r>
              <a:rPr kumimoji="1" lang="en-US" altLang="zh-CN" sz="2000" dirty="0">
                <a:latin typeface="Arial" panose="020B0604020202020204" pitchFamily="34" charset="0"/>
              </a:rPr>
              <a:t>Fixed-form</a:t>
            </a:r>
            <a:r>
              <a:rPr kumimoji="1" lang="zh-CN" altLang="en-US" sz="2000" dirty="0">
                <a:latin typeface="Arial" panose="020B0604020202020204" pitchFamily="34" charset="0"/>
              </a:rPr>
              <a:t> </a:t>
            </a:r>
            <a:r>
              <a:rPr kumimoji="1" lang="en-US" altLang="zh-CN" sz="2000" dirty="0">
                <a:latin typeface="Arial" panose="020B0604020202020204" pitchFamily="34" charset="0"/>
              </a:rPr>
              <a:t>method: </a:t>
            </a:r>
            <a:r>
              <a:rPr kumimoji="1" lang="en-US" altLang="zh-CN" sz="2000" dirty="0" err="1">
                <a:latin typeface="Arial" panose="020B0604020202020204" pitchFamily="34" charset="0"/>
              </a:rPr>
              <a:t>Uncalib</a:t>
            </a:r>
            <a:r>
              <a:rPr kumimoji="1" lang="en-US" altLang="zh-CN" sz="2000" dirty="0">
                <a:latin typeface="Arial" panose="020B0604020202020204" pitchFamily="34" charset="0"/>
              </a:rPr>
              <a:t>, </a:t>
            </a:r>
            <a:r>
              <a:rPr kumimoji="1" lang="en-US" altLang="zh-CN" sz="2000" dirty="0" err="1">
                <a:latin typeface="Arial" panose="020B0604020202020204" pitchFamily="34" charset="0"/>
              </a:rPr>
              <a:t>HistBin</a:t>
            </a:r>
            <a:r>
              <a:rPr kumimoji="1" lang="en-US" altLang="zh-CN" sz="2000" dirty="0">
                <a:latin typeface="Arial" panose="020B0604020202020204" pitchFamily="34" charset="0"/>
              </a:rPr>
              <a:t>, </a:t>
            </a:r>
            <a:r>
              <a:rPr kumimoji="1" lang="en-US" altLang="zh-CN" sz="2000" dirty="0" err="1">
                <a:latin typeface="Arial" panose="020B0604020202020204" pitchFamily="34" charset="0"/>
              </a:rPr>
              <a:t>IsoReg</a:t>
            </a:r>
            <a:r>
              <a:rPr kumimoji="1" lang="en-US" altLang="zh-CN" sz="2000" dirty="0">
                <a:latin typeface="Arial" panose="020B0604020202020204" pitchFamily="34" charset="0"/>
              </a:rPr>
              <a:t>, SIR, Platt, Gauss</a:t>
            </a:r>
          </a:p>
          <a:p>
            <a:pPr marL="914400" lvl="1" indent="-457200">
              <a:lnSpc>
                <a:spcPct val="150000"/>
              </a:lnSpc>
              <a:buFont typeface="Wingdings" pitchFamily="2" charset="2"/>
              <a:buChar char="p"/>
            </a:pPr>
            <a:r>
              <a:rPr kumimoji="1" lang="en-US" altLang="zh-CN" sz="2000" dirty="0">
                <a:latin typeface="Arial" panose="020B0604020202020204" pitchFamily="34" charset="0"/>
              </a:rPr>
              <a:t>DNN-based</a:t>
            </a:r>
            <a:r>
              <a:rPr kumimoji="1" lang="zh-CN" altLang="en-US" sz="2000" dirty="0">
                <a:latin typeface="Arial" panose="020B0604020202020204" pitchFamily="34" charset="0"/>
              </a:rPr>
              <a:t> </a:t>
            </a:r>
            <a:r>
              <a:rPr kumimoji="1" lang="en-US" altLang="zh-CN" sz="2000" dirty="0">
                <a:latin typeface="Arial" panose="020B0604020202020204" pitchFamily="34" charset="0"/>
              </a:rPr>
              <a:t>method: FAC, SBCR, DESC</a:t>
            </a:r>
          </a:p>
          <a:p>
            <a:pPr marL="457200" indent="-457200">
              <a:lnSpc>
                <a:spcPct val="150000"/>
              </a:lnSpc>
              <a:buFont typeface="Wingdings" pitchFamily="2" charset="2"/>
              <a:buChar char="p"/>
            </a:pPr>
            <a:r>
              <a:rPr kumimoji="1" lang="en-US" altLang="zh-CN" sz="2400" b="1" dirty="0" err="1">
                <a:latin typeface="Helvetica" pitchFamily="2" charset="0"/>
              </a:rPr>
              <a:t>Pipline</a:t>
            </a:r>
            <a:endParaRPr kumimoji="1" lang="en-US" altLang="zh-CN" sz="2400" b="1" dirty="0">
              <a:latin typeface="Helvetica" pitchFamily="2" charset="0"/>
            </a:endParaRPr>
          </a:p>
          <a:p>
            <a:pPr marL="914400" lvl="1" indent="-457200">
              <a:lnSpc>
                <a:spcPct val="150000"/>
              </a:lnSpc>
              <a:buFont typeface="Wingdings" pitchFamily="2" charset="2"/>
              <a:buChar char="p"/>
            </a:pPr>
            <a:r>
              <a:rPr kumimoji="1" lang="en-US" altLang="zh-CN" sz="2000" dirty="0">
                <a:latin typeface="Helvetica" pitchFamily="2" charset="0"/>
              </a:rPr>
              <a:t>Train a </a:t>
            </a:r>
            <a:r>
              <a:rPr kumimoji="1" lang="en-US" altLang="zh-CN" sz="2000" dirty="0" err="1">
                <a:latin typeface="Helvetica" pitchFamily="2" charset="0"/>
              </a:rPr>
              <a:t>DeepFM</a:t>
            </a:r>
            <a:r>
              <a:rPr kumimoji="1" lang="en-US" altLang="zh-CN" sz="2000" dirty="0">
                <a:latin typeface="Helvetica" pitchFamily="2" charset="0"/>
              </a:rPr>
              <a:t> model, then train a calibrator model to calibrate predictions</a:t>
            </a:r>
          </a:p>
        </p:txBody>
      </p:sp>
      <p:sp>
        <p:nvSpPr>
          <p:cNvPr id="7" name="文本框 6">
            <a:extLst>
              <a:ext uri="{FF2B5EF4-FFF2-40B4-BE49-F238E27FC236}">
                <a16:creationId xmlns:a16="http://schemas.microsoft.com/office/drawing/2014/main" id="{665CAD3F-7A4C-2577-4954-39E2602C5887}"/>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11/17</a:t>
            </a:r>
            <a:endParaRPr kumimoji="1" lang="zh-CN" altLang="en-US" dirty="0">
              <a:latin typeface="Helvetica" pitchFamily="2" charset="0"/>
            </a:endParaRPr>
          </a:p>
        </p:txBody>
      </p:sp>
    </p:spTree>
    <p:extLst>
      <p:ext uri="{BB962C8B-B14F-4D97-AF65-F5344CB8AC3E}">
        <p14:creationId xmlns:p14="http://schemas.microsoft.com/office/powerpoint/2010/main" val="382187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Experiment</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Offline Experiment Result</a:t>
            </a:r>
          </a:p>
        </p:txBody>
      </p:sp>
      <p:pic>
        <p:nvPicPr>
          <p:cNvPr id="4" name="图片 3">
            <a:extLst>
              <a:ext uri="{FF2B5EF4-FFF2-40B4-BE49-F238E27FC236}">
                <a16:creationId xmlns:a16="http://schemas.microsoft.com/office/drawing/2014/main" id="{D76004A5-1F79-3769-4F58-0D07818A312A}"/>
              </a:ext>
            </a:extLst>
          </p:cNvPr>
          <p:cNvPicPr>
            <a:picLocks noChangeAspect="1"/>
          </p:cNvPicPr>
          <p:nvPr/>
        </p:nvPicPr>
        <p:blipFill>
          <a:blip r:embed="rId3"/>
          <a:stretch>
            <a:fillRect/>
          </a:stretch>
        </p:blipFill>
        <p:spPr>
          <a:xfrm>
            <a:off x="783421" y="1761776"/>
            <a:ext cx="9917792" cy="3099310"/>
          </a:xfrm>
          <a:prstGeom prst="rect">
            <a:avLst/>
          </a:prstGeom>
        </p:spPr>
      </p:pic>
      <p:sp>
        <p:nvSpPr>
          <p:cNvPr id="7" name="矩形 6">
            <a:extLst>
              <a:ext uri="{FF2B5EF4-FFF2-40B4-BE49-F238E27FC236}">
                <a16:creationId xmlns:a16="http://schemas.microsoft.com/office/drawing/2014/main" id="{C2822A9C-7612-5659-31B9-F1F59C21E5BE}"/>
              </a:ext>
            </a:extLst>
          </p:cNvPr>
          <p:cNvSpPr/>
          <p:nvPr/>
        </p:nvSpPr>
        <p:spPr>
          <a:xfrm>
            <a:off x="3778371" y="4494362"/>
            <a:ext cx="2458527" cy="2932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a:extLst>
              <a:ext uri="{FF2B5EF4-FFF2-40B4-BE49-F238E27FC236}">
                <a16:creationId xmlns:a16="http://schemas.microsoft.com/office/drawing/2014/main" id="{208ED40D-0B02-51C0-9BCE-ED70F8421E95}"/>
              </a:ext>
            </a:extLst>
          </p:cNvPr>
          <p:cNvSpPr/>
          <p:nvPr/>
        </p:nvSpPr>
        <p:spPr>
          <a:xfrm>
            <a:off x="8131835" y="4524018"/>
            <a:ext cx="2458527" cy="29329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id="{A01D62D1-CA44-9E43-D774-BECE5DDA6AF9}"/>
              </a:ext>
            </a:extLst>
          </p:cNvPr>
          <p:cNvSpPr txBox="1"/>
          <p:nvPr/>
        </p:nvSpPr>
        <p:spPr>
          <a:xfrm>
            <a:off x="783421" y="4998471"/>
            <a:ext cx="10386204" cy="1178784"/>
          </a:xfrm>
          <a:prstGeom prst="rect">
            <a:avLst/>
          </a:prstGeom>
          <a:noFill/>
        </p:spPr>
        <p:txBody>
          <a:bodyPr wrap="square" rtlCol="0">
            <a:spAutoFit/>
          </a:bodyPr>
          <a:lstStyle/>
          <a:p>
            <a:pPr marL="457200" indent="-457200">
              <a:lnSpc>
                <a:spcPct val="120000"/>
              </a:lnSpc>
              <a:buAutoNum type="arabicPeriod"/>
            </a:pPr>
            <a:r>
              <a:rPr kumimoji="1" lang="en-US" altLang="zh-CN" sz="2000" b="1" dirty="0" err="1">
                <a:latin typeface="Helvetica" pitchFamily="2" charset="0"/>
              </a:rPr>
              <a:t>Calib</a:t>
            </a:r>
            <a:r>
              <a:rPr kumimoji="1" lang="en-US" altLang="zh-CN" sz="2000" b="1" dirty="0">
                <a:latin typeface="Helvetica" pitchFamily="2" charset="0"/>
              </a:rPr>
              <a:t> &gt; </a:t>
            </a:r>
            <a:r>
              <a:rPr kumimoji="1" lang="en-US" altLang="zh-CN" sz="2000" b="1" dirty="0" err="1">
                <a:latin typeface="Helvetica" pitchFamily="2" charset="0"/>
              </a:rPr>
              <a:t>Uncalib</a:t>
            </a:r>
            <a:r>
              <a:rPr kumimoji="1" lang="en-US" altLang="zh-CN" sz="2000" dirty="0">
                <a:latin typeface="Helvetica" pitchFamily="2" charset="0"/>
              </a:rPr>
              <a:t>: calibration is necessary for ranking models.</a:t>
            </a:r>
          </a:p>
          <a:p>
            <a:pPr marL="457200" indent="-457200">
              <a:lnSpc>
                <a:spcPct val="120000"/>
              </a:lnSpc>
              <a:buFontTx/>
              <a:buAutoNum type="arabicPeriod"/>
            </a:pPr>
            <a:r>
              <a:rPr kumimoji="1" lang="en-US" altLang="zh-CN" sz="2000" b="1" dirty="0">
                <a:latin typeface="Helvetica" pitchFamily="2" charset="0"/>
              </a:rPr>
              <a:t>DNN-based &gt; Fixed-form method</a:t>
            </a:r>
            <a:r>
              <a:rPr kumimoji="1" lang="en-US" altLang="zh-CN" sz="2000" dirty="0">
                <a:latin typeface="Helvetica" pitchFamily="2" charset="0"/>
              </a:rPr>
              <a:t>: enhanced model capacity.</a:t>
            </a:r>
          </a:p>
          <a:p>
            <a:pPr marL="457200" indent="-457200">
              <a:lnSpc>
                <a:spcPct val="120000"/>
              </a:lnSpc>
              <a:buFontTx/>
              <a:buAutoNum type="arabicPeriod"/>
            </a:pPr>
            <a:r>
              <a:rPr kumimoji="1" lang="en-US" altLang="zh-CN" sz="2000" b="1" dirty="0">
                <a:latin typeface="Helvetica" pitchFamily="2" charset="0"/>
              </a:rPr>
              <a:t>UMC &gt; Baselines</a:t>
            </a:r>
            <a:r>
              <a:rPr kumimoji="1" lang="en-US" altLang="zh-CN" sz="2000" dirty="0">
                <a:latin typeface="Helvetica" pitchFamily="2" charset="0"/>
              </a:rPr>
              <a:t>: expressive calibrator &amp; </a:t>
            </a:r>
            <a:r>
              <a:rPr lang="en" altLang="zh-CN" sz="2000" dirty="0">
                <a:latin typeface="Helvetica" pitchFamily="2" charset="0"/>
              </a:rPr>
              <a:t>calibration-aware learning</a:t>
            </a:r>
            <a:r>
              <a:rPr lang="en-US" altLang="zh-CN" sz="2000" dirty="0">
                <a:latin typeface="Helvetica" pitchFamily="2" charset="0"/>
              </a:rPr>
              <a:t>.</a:t>
            </a:r>
            <a:endParaRPr kumimoji="1" lang="zh-CN" altLang="en-US" sz="2000" dirty="0">
              <a:latin typeface="Helvetica" pitchFamily="2" charset="0"/>
            </a:endParaRPr>
          </a:p>
        </p:txBody>
      </p:sp>
      <p:sp>
        <p:nvSpPr>
          <p:cNvPr id="11" name="文本框 10">
            <a:extLst>
              <a:ext uri="{FF2B5EF4-FFF2-40B4-BE49-F238E27FC236}">
                <a16:creationId xmlns:a16="http://schemas.microsoft.com/office/drawing/2014/main" id="{D869324B-8D2B-F4D5-25F6-DCB33A08853A}"/>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12/17</a:t>
            </a:r>
            <a:endParaRPr kumimoji="1" lang="zh-CN" altLang="en-US" dirty="0">
              <a:latin typeface="Helvetica" pitchFamily="2" charset="0"/>
            </a:endParaRPr>
          </a:p>
        </p:txBody>
      </p:sp>
    </p:spTree>
    <p:extLst>
      <p:ext uri="{BB962C8B-B14F-4D97-AF65-F5344CB8AC3E}">
        <p14:creationId xmlns:p14="http://schemas.microsoft.com/office/powerpoint/2010/main" val="4031576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Experiment</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Ablation Experiment Result</a:t>
            </a:r>
          </a:p>
        </p:txBody>
      </p:sp>
      <p:pic>
        <p:nvPicPr>
          <p:cNvPr id="10" name="图片 9">
            <a:extLst>
              <a:ext uri="{FF2B5EF4-FFF2-40B4-BE49-F238E27FC236}">
                <a16:creationId xmlns:a16="http://schemas.microsoft.com/office/drawing/2014/main" id="{A952F764-C9D8-9162-1A3F-B593EEBE5740}"/>
              </a:ext>
            </a:extLst>
          </p:cNvPr>
          <p:cNvPicPr>
            <a:picLocks noChangeAspect="1"/>
          </p:cNvPicPr>
          <p:nvPr/>
        </p:nvPicPr>
        <p:blipFill>
          <a:blip r:embed="rId3"/>
          <a:stretch>
            <a:fillRect/>
          </a:stretch>
        </p:blipFill>
        <p:spPr>
          <a:xfrm>
            <a:off x="6563515" y="1484612"/>
            <a:ext cx="4458419" cy="1193592"/>
          </a:xfrm>
          <a:prstGeom prst="rect">
            <a:avLst/>
          </a:prstGeom>
        </p:spPr>
      </p:pic>
      <p:pic>
        <p:nvPicPr>
          <p:cNvPr id="11" name="图片 10">
            <a:extLst>
              <a:ext uri="{FF2B5EF4-FFF2-40B4-BE49-F238E27FC236}">
                <a16:creationId xmlns:a16="http://schemas.microsoft.com/office/drawing/2014/main" id="{AF5F3E76-7B78-5405-7617-C4B04797C282}"/>
              </a:ext>
            </a:extLst>
          </p:cNvPr>
          <p:cNvPicPr>
            <a:picLocks noChangeAspect="1"/>
          </p:cNvPicPr>
          <p:nvPr/>
        </p:nvPicPr>
        <p:blipFill>
          <a:blip r:embed="rId4"/>
          <a:stretch>
            <a:fillRect/>
          </a:stretch>
        </p:blipFill>
        <p:spPr>
          <a:xfrm>
            <a:off x="6609416" y="2678204"/>
            <a:ext cx="4414174" cy="1193592"/>
          </a:xfrm>
          <a:prstGeom prst="rect">
            <a:avLst/>
          </a:prstGeom>
        </p:spPr>
      </p:pic>
      <p:pic>
        <p:nvPicPr>
          <p:cNvPr id="13" name="图片 12">
            <a:extLst>
              <a:ext uri="{FF2B5EF4-FFF2-40B4-BE49-F238E27FC236}">
                <a16:creationId xmlns:a16="http://schemas.microsoft.com/office/drawing/2014/main" id="{B507684A-D207-B92A-DA72-ECFCDC8F18EF}"/>
              </a:ext>
            </a:extLst>
          </p:cNvPr>
          <p:cNvPicPr>
            <a:picLocks noChangeAspect="1"/>
          </p:cNvPicPr>
          <p:nvPr/>
        </p:nvPicPr>
        <p:blipFill>
          <a:blip r:embed="rId5"/>
          <a:stretch>
            <a:fillRect/>
          </a:stretch>
        </p:blipFill>
        <p:spPr>
          <a:xfrm>
            <a:off x="1299596" y="4425656"/>
            <a:ext cx="3902891" cy="2307097"/>
          </a:xfrm>
          <a:prstGeom prst="rect">
            <a:avLst/>
          </a:prstGeom>
        </p:spPr>
      </p:pic>
      <p:pic>
        <p:nvPicPr>
          <p:cNvPr id="14" name="图片 13">
            <a:extLst>
              <a:ext uri="{FF2B5EF4-FFF2-40B4-BE49-F238E27FC236}">
                <a16:creationId xmlns:a16="http://schemas.microsoft.com/office/drawing/2014/main" id="{1351B382-9EEE-F57F-B2DB-A3A52DFE8718}"/>
              </a:ext>
            </a:extLst>
          </p:cNvPr>
          <p:cNvPicPr>
            <a:picLocks noChangeAspect="1"/>
          </p:cNvPicPr>
          <p:nvPr/>
        </p:nvPicPr>
        <p:blipFill>
          <a:blip r:embed="rId6"/>
          <a:stretch>
            <a:fillRect/>
          </a:stretch>
        </p:blipFill>
        <p:spPr>
          <a:xfrm>
            <a:off x="928837" y="1766561"/>
            <a:ext cx="5014757" cy="2542804"/>
          </a:xfrm>
          <a:prstGeom prst="rect">
            <a:avLst/>
          </a:prstGeom>
        </p:spPr>
      </p:pic>
      <p:sp>
        <p:nvSpPr>
          <p:cNvPr id="15" name="文本框 14">
            <a:extLst>
              <a:ext uri="{FF2B5EF4-FFF2-40B4-BE49-F238E27FC236}">
                <a16:creationId xmlns:a16="http://schemas.microsoft.com/office/drawing/2014/main" id="{1979DC12-30B8-B066-58C3-F2968E34C6AD}"/>
              </a:ext>
            </a:extLst>
          </p:cNvPr>
          <p:cNvSpPr txBox="1"/>
          <p:nvPr/>
        </p:nvSpPr>
        <p:spPr>
          <a:xfrm>
            <a:off x="5836456" y="4465641"/>
            <a:ext cx="6010895" cy="1548116"/>
          </a:xfrm>
          <a:prstGeom prst="rect">
            <a:avLst/>
          </a:prstGeom>
          <a:noFill/>
        </p:spPr>
        <p:txBody>
          <a:bodyPr wrap="square" rtlCol="0">
            <a:spAutoFit/>
          </a:bodyPr>
          <a:lstStyle/>
          <a:p>
            <a:pPr marL="457200" indent="-457200">
              <a:lnSpc>
                <a:spcPct val="120000"/>
              </a:lnSpc>
              <a:buAutoNum type="arabicPeriod"/>
            </a:pPr>
            <a:r>
              <a:rPr kumimoji="1" lang="en-US" altLang="zh-CN" sz="2000" dirty="0">
                <a:latin typeface="Helvetica" pitchFamily="2" charset="0"/>
              </a:rPr>
              <a:t>Both UMNN and </a:t>
            </a:r>
            <a:r>
              <a:rPr kumimoji="1" lang="en-US" altLang="zh-CN" sz="2000" dirty="0" err="1">
                <a:latin typeface="Helvetica" pitchFamily="2" charset="0"/>
              </a:rPr>
              <a:t>SCLoss</a:t>
            </a:r>
            <a:r>
              <a:rPr kumimoji="1" lang="en-US" altLang="zh-CN" sz="2000" dirty="0">
                <a:latin typeface="Helvetica" pitchFamily="2" charset="0"/>
              </a:rPr>
              <a:t> designs are effective.</a:t>
            </a:r>
          </a:p>
          <a:p>
            <a:pPr marL="457200" indent="-457200">
              <a:lnSpc>
                <a:spcPct val="120000"/>
              </a:lnSpc>
              <a:buAutoNum type="arabicPeriod"/>
            </a:pPr>
            <a:r>
              <a:rPr kumimoji="1" lang="en-US" altLang="zh-CN" sz="2000" dirty="0">
                <a:latin typeface="Helvetica" pitchFamily="2" charset="0"/>
              </a:rPr>
              <a:t>UMNN forms the foundation and achieves higher gains.</a:t>
            </a:r>
          </a:p>
          <a:p>
            <a:pPr marL="457200" indent="-457200">
              <a:lnSpc>
                <a:spcPct val="120000"/>
              </a:lnSpc>
              <a:buAutoNum type="arabicPeriod"/>
            </a:pPr>
            <a:r>
              <a:rPr kumimoji="1" lang="en-US" altLang="zh-CN" sz="2000" dirty="0" err="1">
                <a:latin typeface="Helvetica" pitchFamily="2" charset="0"/>
              </a:rPr>
              <a:t>SCLoss</a:t>
            </a:r>
            <a:r>
              <a:rPr kumimoji="1" lang="en-US" altLang="zh-CN" sz="2000" dirty="0">
                <a:latin typeface="Helvetica" pitchFamily="2" charset="0"/>
              </a:rPr>
              <a:t> can be generally applied to baselines.</a:t>
            </a:r>
            <a:endParaRPr kumimoji="1" lang="zh-CN" altLang="en-US" sz="2000" dirty="0">
              <a:latin typeface="Helvetica" pitchFamily="2" charset="0"/>
            </a:endParaRPr>
          </a:p>
        </p:txBody>
      </p:sp>
      <p:sp>
        <p:nvSpPr>
          <p:cNvPr id="16" name="文本框 15">
            <a:extLst>
              <a:ext uri="{FF2B5EF4-FFF2-40B4-BE49-F238E27FC236}">
                <a16:creationId xmlns:a16="http://schemas.microsoft.com/office/drawing/2014/main" id="{F1897908-D552-3EF8-6058-89CE3CB343FB}"/>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13/17</a:t>
            </a:r>
            <a:endParaRPr kumimoji="1" lang="zh-CN" altLang="en-US" dirty="0">
              <a:latin typeface="Helvetica" pitchFamily="2" charset="0"/>
            </a:endParaRPr>
          </a:p>
        </p:txBody>
      </p:sp>
    </p:spTree>
    <p:extLst>
      <p:ext uri="{BB962C8B-B14F-4D97-AF65-F5344CB8AC3E}">
        <p14:creationId xmlns:p14="http://schemas.microsoft.com/office/powerpoint/2010/main" val="3454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Experiment</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Hyper-parameter Experiment Result</a:t>
            </a:r>
          </a:p>
        </p:txBody>
      </p:sp>
      <p:pic>
        <p:nvPicPr>
          <p:cNvPr id="4" name="图片 3">
            <a:extLst>
              <a:ext uri="{FF2B5EF4-FFF2-40B4-BE49-F238E27FC236}">
                <a16:creationId xmlns:a16="http://schemas.microsoft.com/office/drawing/2014/main" id="{EB60BDC2-C0D1-367B-34C3-DB4B4EDC3535}"/>
              </a:ext>
            </a:extLst>
          </p:cNvPr>
          <p:cNvPicPr>
            <a:picLocks noChangeAspect="1"/>
          </p:cNvPicPr>
          <p:nvPr/>
        </p:nvPicPr>
        <p:blipFill>
          <a:blip r:embed="rId3"/>
          <a:stretch>
            <a:fillRect/>
          </a:stretch>
        </p:blipFill>
        <p:spPr>
          <a:xfrm>
            <a:off x="829572" y="2026215"/>
            <a:ext cx="4182374" cy="1853774"/>
          </a:xfrm>
          <a:prstGeom prst="rect">
            <a:avLst/>
          </a:prstGeom>
        </p:spPr>
      </p:pic>
      <p:pic>
        <p:nvPicPr>
          <p:cNvPr id="5" name="图片 4">
            <a:extLst>
              <a:ext uri="{FF2B5EF4-FFF2-40B4-BE49-F238E27FC236}">
                <a16:creationId xmlns:a16="http://schemas.microsoft.com/office/drawing/2014/main" id="{F15CFDDF-880D-5003-E340-64D5E812C3D2}"/>
              </a:ext>
            </a:extLst>
          </p:cNvPr>
          <p:cNvPicPr>
            <a:picLocks noChangeAspect="1"/>
          </p:cNvPicPr>
          <p:nvPr/>
        </p:nvPicPr>
        <p:blipFill>
          <a:blip r:embed="rId4"/>
          <a:stretch>
            <a:fillRect/>
          </a:stretch>
        </p:blipFill>
        <p:spPr>
          <a:xfrm>
            <a:off x="829573" y="4255935"/>
            <a:ext cx="4182373" cy="1901079"/>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F17A737B-2DDE-10A0-8ED6-3EE5B1BC14C2}"/>
                  </a:ext>
                </a:extLst>
              </p:cNvPr>
              <p:cNvSpPr txBox="1"/>
              <p:nvPr/>
            </p:nvSpPr>
            <p:spPr>
              <a:xfrm>
                <a:off x="5496282" y="1953461"/>
                <a:ext cx="6166629" cy="440057"/>
              </a:xfrm>
              <a:prstGeom prst="rect">
                <a:avLst/>
              </a:prstGeom>
              <a:noFill/>
            </p:spPr>
            <p:txBody>
              <a:bodyPr wrap="square" rtlCol="0">
                <a:spAutoFit/>
              </a:bodyPr>
              <a:lstStyle/>
              <a:p>
                <a:pPr>
                  <a:lnSpc>
                    <a:spcPct val="120000"/>
                  </a:lnSpc>
                </a:pPr>
                <a:r>
                  <a:rPr kumimoji="1" lang="en-US" altLang="zh-CN" sz="2000" dirty="0">
                    <a:latin typeface="Helvetica" pitchFamily="2" charset="0"/>
                  </a:rPr>
                  <a:t>Group number </a:t>
                </a:r>
                <a14:m>
                  <m:oMath xmlns:m="http://schemas.openxmlformats.org/officeDocument/2006/math">
                    <m:r>
                      <a:rPr kumimoji="1" lang="en-US" altLang="zh-CN" sz="2000" i="1" dirty="0" smtClean="0">
                        <a:latin typeface="Cambria Math" panose="02040503050406030204" pitchFamily="18" charset="0"/>
                      </a:rPr>
                      <m:t>𝑁</m:t>
                    </m:r>
                  </m:oMath>
                </a14:m>
                <a:r>
                  <a:rPr kumimoji="1" lang="en-US" altLang="zh-CN" sz="2000" dirty="0">
                    <a:latin typeface="Helvetica" pitchFamily="2" charset="0"/>
                  </a:rPr>
                  <a:t> in </a:t>
                </a:r>
                <a:r>
                  <a:rPr kumimoji="1" lang="en-US" altLang="zh-CN" sz="2000" dirty="0" err="1">
                    <a:latin typeface="Helvetica" pitchFamily="2" charset="0"/>
                  </a:rPr>
                  <a:t>SCLoss</a:t>
                </a:r>
                <a:endParaRPr kumimoji="1" lang="en-US" altLang="zh-CN" sz="2000" dirty="0">
                  <a:latin typeface="Helvetica" pitchFamily="2" charset="0"/>
                </a:endParaRPr>
              </a:p>
            </p:txBody>
          </p:sp>
        </mc:Choice>
        <mc:Fallback xmlns="">
          <p:sp>
            <p:nvSpPr>
              <p:cNvPr id="6" name="文本框 5">
                <a:extLst>
                  <a:ext uri="{FF2B5EF4-FFF2-40B4-BE49-F238E27FC236}">
                    <a16:creationId xmlns:a16="http://schemas.microsoft.com/office/drawing/2014/main" id="{F17A737B-2DDE-10A0-8ED6-3EE5B1BC14C2}"/>
                  </a:ext>
                </a:extLst>
              </p:cNvPr>
              <p:cNvSpPr txBox="1">
                <a:spLocks noRot="1" noChangeAspect="1" noMove="1" noResize="1" noEditPoints="1" noAdjustHandles="1" noChangeArrowheads="1" noChangeShapeType="1" noTextEdit="1"/>
              </p:cNvSpPr>
              <p:nvPr/>
            </p:nvSpPr>
            <p:spPr>
              <a:xfrm>
                <a:off x="5496282" y="1953461"/>
                <a:ext cx="6166629" cy="440057"/>
              </a:xfrm>
              <a:prstGeom prst="rect">
                <a:avLst/>
              </a:prstGeom>
              <a:blipFill>
                <a:blip r:embed="rId5"/>
                <a:stretch>
                  <a:fillRect l="-1027" b="-2500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C92956DC-23D7-4333-5374-9833FBB74651}"/>
              </a:ext>
            </a:extLst>
          </p:cNvPr>
          <p:cNvPicPr>
            <a:picLocks noChangeAspect="1"/>
          </p:cNvPicPr>
          <p:nvPr/>
        </p:nvPicPr>
        <p:blipFill>
          <a:blip r:embed="rId6"/>
          <a:stretch>
            <a:fillRect/>
          </a:stretch>
        </p:blipFill>
        <p:spPr>
          <a:xfrm>
            <a:off x="9278241" y="1187973"/>
            <a:ext cx="2384670" cy="924594"/>
          </a:xfrm>
          <a:prstGeom prst="rect">
            <a:avLst/>
          </a:prstGeom>
          <a:ln w="19050">
            <a:solidFill>
              <a:schemeClr val="tx1"/>
            </a:solidFill>
          </a:ln>
        </p:spPr>
      </p:pic>
      <p:sp>
        <p:nvSpPr>
          <p:cNvPr id="8" name="文本框 7">
            <a:extLst>
              <a:ext uri="{FF2B5EF4-FFF2-40B4-BE49-F238E27FC236}">
                <a16:creationId xmlns:a16="http://schemas.microsoft.com/office/drawing/2014/main" id="{FA795520-31B9-468D-87B8-0462226B8C30}"/>
              </a:ext>
            </a:extLst>
          </p:cNvPr>
          <p:cNvSpPr txBox="1"/>
          <p:nvPr/>
        </p:nvSpPr>
        <p:spPr>
          <a:xfrm>
            <a:off x="5523600" y="2409773"/>
            <a:ext cx="5838828" cy="1402500"/>
          </a:xfrm>
          <a:prstGeom prst="rect">
            <a:avLst/>
          </a:prstGeom>
          <a:noFill/>
        </p:spPr>
        <p:txBody>
          <a:bodyPr wrap="square" rtlCol="0">
            <a:spAutoFit/>
          </a:bodyPr>
          <a:lstStyle/>
          <a:p>
            <a:pPr>
              <a:lnSpc>
                <a:spcPct val="120000"/>
              </a:lnSpc>
            </a:pPr>
            <a:r>
              <a:rPr kumimoji="1" lang="en-US" altLang="zh-CN" dirty="0">
                <a:latin typeface="Helvetica" pitchFamily="2" charset="0"/>
              </a:rPr>
              <a:t>1. </a:t>
            </a:r>
            <a:r>
              <a:rPr kumimoji="1" lang="en-US" altLang="zh-CN" b="1" dirty="0">
                <a:latin typeface="Helvetica" pitchFamily="2" charset="0"/>
              </a:rPr>
              <a:t>Insufficient numbers </a:t>
            </a:r>
            <a:r>
              <a:rPr kumimoji="1" lang="en-US" altLang="zh-CN" dirty="0">
                <a:latin typeface="Helvetica" pitchFamily="2" charset="0"/>
              </a:rPr>
              <a:t>diminishes the ability to differentiate among groups.</a:t>
            </a:r>
            <a:br>
              <a:rPr kumimoji="1" lang="en-US" altLang="zh-CN" dirty="0">
                <a:latin typeface="Helvetica" pitchFamily="2" charset="0"/>
              </a:rPr>
            </a:br>
            <a:r>
              <a:rPr kumimoji="1" lang="en-US" altLang="zh-CN" dirty="0">
                <a:latin typeface="Helvetica" pitchFamily="2" charset="0"/>
              </a:rPr>
              <a:t>2. </a:t>
            </a:r>
            <a:r>
              <a:rPr kumimoji="1" lang="en-US" altLang="zh-CN" b="1" dirty="0">
                <a:latin typeface="Helvetica" pitchFamily="2" charset="0"/>
              </a:rPr>
              <a:t>Excessive numbers </a:t>
            </a:r>
            <a:r>
              <a:rPr kumimoji="1" lang="en-US" altLang="zh-CN" dirty="0">
                <a:latin typeface="Helvetica" pitchFamily="2" charset="0"/>
              </a:rPr>
              <a:t>can lead to bins with sparse data, rendering the computation unreliable.</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1BFE5E33-C4A7-F95B-C544-CF6AF1B923EF}"/>
                  </a:ext>
                </a:extLst>
              </p:cNvPr>
              <p:cNvSpPr txBox="1"/>
              <p:nvPr/>
            </p:nvSpPr>
            <p:spPr>
              <a:xfrm>
                <a:off x="5523600" y="4333850"/>
                <a:ext cx="6166629" cy="438582"/>
              </a:xfrm>
              <a:prstGeom prst="rect">
                <a:avLst/>
              </a:prstGeom>
              <a:noFill/>
            </p:spPr>
            <p:txBody>
              <a:bodyPr wrap="square" rtlCol="0">
                <a:spAutoFit/>
              </a:bodyPr>
              <a:lstStyle/>
              <a:p>
                <a:pPr>
                  <a:lnSpc>
                    <a:spcPct val="120000"/>
                  </a:lnSpc>
                </a:pPr>
                <a:r>
                  <a:rPr kumimoji="1" lang="en-US" altLang="zh-CN" sz="2000" dirty="0">
                    <a:latin typeface="Helvetica" pitchFamily="2" charset="0"/>
                  </a:rPr>
                  <a:t>Decay rate </a:t>
                </a:r>
                <a14:m>
                  <m:oMath xmlns:m="http://schemas.openxmlformats.org/officeDocument/2006/math">
                    <m:r>
                      <a:rPr kumimoji="1" lang="en-US" altLang="zh-CN" sz="2000" b="0" i="1" smtClean="0">
                        <a:latin typeface="Cambria Math" panose="02040503050406030204" pitchFamily="18" charset="0"/>
                      </a:rPr>
                      <m:t>𝜏</m:t>
                    </m:r>
                  </m:oMath>
                </a14:m>
                <a:r>
                  <a:rPr kumimoji="1" lang="en-US" altLang="zh-CN" sz="2000" dirty="0">
                    <a:latin typeface="Helvetica" pitchFamily="2" charset="0"/>
                  </a:rPr>
                  <a:t> in </a:t>
                </a:r>
                <a:r>
                  <a:rPr kumimoji="1" lang="en-US" altLang="zh-CN" sz="2000" dirty="0" err="1">
                    <a:latin typeface="Helvetica" pitchFamily="2" charset="0"/>
                  </a:rPr>
                  <a:t>SCLoss</a:t>
                </a:r>
                <a:endParaRPr kumimoji="1" lang="en-US" altLang="zh-CN" sz="2000" dirty="0">
                  <a:latin typeface="Helvetica" pitchFamily="2" charset="0"/>
                </a:endParaRPr>
              </a:p>
            </p:txBody>
          </p:sp>
        </mc:Choice>
        <mc:Fallback>
          <p:sp>
            <p:nvSpPr>
              <p:cNvPr id="9" name="文本框 8">
                <a:extLst>
                  <a:ext uri="{FF2B5EF4-FFF2-40B4-BE49-F238E27FC236}">
                    <a16:creationId xmlns:a16="http://schemas.microsoft.com/office/drawing/2014/main" id="{1BFE5E33-C4A7-F95B-C544-CF6AF1B923EF}"/>
                  </a:ext>
                </a:extLst>
              </p:cNvPr>
              <p:cNvSpPr txBox="1">
                <a:spLocks noRot="1" noChangeAspect="1" noMove="1" noResize="1" noEditPoints="1" noAdjustHandles="1" noChangeArrowheads="1" noChangeShapeType="1" noTextEdit="1"/>
              </p:cNvSpPr>
              <p:nvPr/>
            </p:nvSpPr>
            <p:spPr>
              <a:xfrm>
                <a:off x="5523600" y="4333850"/>
                <a:ext cx="6166629" cy="438582"/>
              </a:xfrm>
              <a:prstGeom prst="rect">
                <a:avLst/>
              </a:prstGeom>
              <a:blipFill>
                <a:blip r:embed="rId7"/>
                <a:stretch>
                  <a:fillRect l="-821" b="-25714"/>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DEBED0E7-B7A4-1765-84AF-6036E44C3A25}"/>
              </a:ext>
            </a:extLst>
          </p:cNvPr>
          <p:cNvSpPr txBox="1"/>
          <p:nvPr/>
        </p:nvSpPr>
        <p:spPr>
          <a:xfrm>
            <a:off x="5523600" y="4788163"/>
            <a:ext cx="5838827" cy="1070165"/>
          </a:xfrm>
          <a:prstGeom prst="rect">
            <a:avLst/>
          </a:prstGeom>
          <a:noFill/>
        </p:spPr>
        <p:txBody>
          <a:bodyPr wrap="square">
            <a:spAutoFit/>
          </a:bodyPr>
          <a:lstStyle/>
          <a:p>
            <a:pPr>
              <a:lnSpc>
                <a:spcPct val="120000"/>
              </a:lnSpc>
              <a:spcBef>
                <a:spcPts val="600"/>
              </a:spcBef>
            </a:pPr>
            <a:r>
              <a:rPr lang="en" altLang="zh-CN" dirty="0">
                <a:latin typeface="Helvetica" pitchFamily="2" charset="0"/>
              </a:rPr>
              <a:t>1. </a:t>
            </a:r>
            <a:r>
              <a:rPr lang="en" altLang="zh-CN" b="1" dirty="0">
                <a:latin typeface="Helvetica" pitchFamily="2" charset="0"/>
              </a:rPr>
              <a:t>Too small values </a:t>
            </a:r>
            <a:r>
              <a:rPr lang="en" altLang="zh-CN" dirty="0">
                <a:latin typeface="Helvetica" pitchFamily="2" charset="0"/>
              </a:rPr>
              <a:t>lead to a delayed response to recent batch data</a:t>
            </a:r>
            <a:r>
              <a:rPr lang="en-US" altLang="zh-CN" dirty="0">
                <a:latin typeface="Helvetica" pitchFamily="2" charset="0"/>
              </a:rPr>
              <a:t>.</a:t>
            </a:r>
            <a:br>
              <a:rPr lang="en" altLang="zh-CN" dirty="0">
                <a:latin typeface="Helvetica" pitchFamily="2" charset="0"/>
              </a:rPr>
            </a:br>
            <a:r>
              <a:rPr lang="en" altLang="zh-CN" dirty="0">
                <a:latin typeface="Helvetica" pitchFamily="2" charset="0"/>
              </a:rPr>
              <a:t>2. </a:t>
            </a:r>
            <a:r>
              <a:rPr lang="en" altLang="zh-CN" b="1" dirty="0">
                <a:latin typeface="Helvetica" pitchFamily="2" charset="0"/>
              </a:rPr>
              <a:t>Too large value </a:t>
            </a:r>
            <a:r>
              <a:rPr lang="en" altLang="zh-CN" dirty="0">
                <a:latin typeface="Helvetica" pitchFamily="2" charset="0"/>
              </a:rPr>
              <a:t>obscure long-term trends</a:t>
            </a:r>
            <a:r>
              <a:rPr lang="en-US" altLang="zh-CN" dirty="0">
                <a:latin typeface="Helvetica" pitchFamily="2" charset="0"/>
              </a:rPr>
              <a:t>.</a:t>
            </a:r>
            <a:endParaRPr lang="zh-CN" altLang="en-US" dirty="0">
              <a:latin typeface="Helvetica" pitchFamily="2" charset="0"/>
            </a:endParaRPr>
          </a:p>
        </p:txBody>
      </p:sp>
      <p:pic>
        <p:nvPicPr>
          <p:cNvPr id="17" name="图片 16">
            <a:extLst>
              <a:ext uri="{FF2B5EF4-FFF2-40B4-BE49-F238E27FC236}">
                <a16:creationId xmlns:a16="http://schemas.microsoft.com/office/drawing/2014/main" id="{E902EDDC-2C7A-1355-58CA-749B7F477827}"/>
              </a:ext>
            </a:extLst>
          </p:cNvPr>
          <p:cNvPicPr>
            <a:picLocks noChangeAspect="1"/>
          </p:cNvPicPr>
          <p:nvPr/>
        </p:nvPicPr>
        <p:blipFill>
          <a:blip r:embed="rId8"/>
          <a:stretch>
            <a:fillRect/>
          </a:stretch>
        </p:blipFill>
        <p:spPr>
          <a:xfrm>
            <a:off x="9305559" y="3793638"/>
            <a:ext cx="2384670" cy="924594"/>
          </a:xfrm>
          <a:prstGeom prst="rect">
            <a:avLst/>
          </a:prstGeom>
          <a:solidFill>
            <a:schemeClr val="bg1"/>
          </a:solidFill>
          <a:ln w="19050">
            <a:solidFill>
              <a:schemeClr val="tx1"/>
            </a:solidFill>
          </a:ln>
        </p:spPr>
      </p:pic>
      <p:sp>
        <p:nvSpPr>
          <p:cNvPr id="18" name="文本框 17">
            <a:extLst>
              <a:ext uri="{FF2B5EF4-FFF2-40B4-BE49-F238E27FC236}">
                <a16:creationId xmlns:a16="http://schemas.microsoft.com/office/drawing/2014/main" id="{39A24869-B75B-8370-8C7C-E75986DF9876}"/>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14/17</a:t>
            </a:r>
            <a:endParaRPr kumimoji="1" lang="zh-CN" altLang="en-US" dirty="0">
              <a:latin typeface="Helvetica" pitchFamily="2" charset="0"/>
            </a:endParaRPr>
          </a:p>
        </p:txBody>
      </p:sp>
    </p:spTree>
    <p:extLst>
      <p:ext uri="{BB962C8B-B14F-4D97-AF65-F5344CB8AC3E}">
        <p14:creationId xmlns:p14="http://schemas.microsoft.com/office/powerpoint/2010/main" val="68870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Experiment</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Online Experiment Result</a:t>
            </a:r>
          </a:p>
        </p:txBody>
      </p:sp>
      <p:pic>
        <p:nvPicPr>
          <p:cNvPr id="10" name="图片 9">
            <a:extLst>
              <a:ext uri="{FF2B5EF4-FFF2-40B4-BE49-F238E27FC236}">
                <a16:creationId xmlns:a16="http://schemas.microsoft.com/office/drawing/2014/main" id="{1D832F18-1D81-5C35-B2E5-270E80AFB8F1}"/>
              </a:ext>
            </a:extLst>
          </p:cNvPr>
          <p:cNvPicPr>
            <a:picLocks noChangeAspect="1"/>
          </p:cNvPicPr>
          <p:nvPr/>
        </p:nvPicPr>
        <p:blipFill>
          <a:blip r:embed="rId3"/>
          <a:stretch>
            <a:fillRect/>
          </a:stretch>
        </p:blipFill>
        <p:spPr>
          <a:xfrm>
            <a:off x="6406737" y="724131"/>
            <a:ext cx="5500128" cy="2812875"/>
          </a:xfrm>
          <a:prstGeom prst="rect">
            <a:avLst/>
          </a:prstGeom>
        </p:spPr>
      </p:pic>
      <p:sp>
        <p:nvSpPr>
          <p:cNvPr id="11" name="文本框 10">
            <a:extLst>
              <a:ext uri="{FF2B5EF4-FFF2-40B4-BE49-F238E27FC236}">
                <a16:creationId xmlns:a16="http://schemas.microsoft.com/office/drawing/2014/main" id="{B301F3E2-18CA-BDD6-F025-451FC04E0B90}"/>
              </a:ext>
            </a:extLst>
          </p:cNvPr>
          <p:cNvSpPr txBox="1"/>
          <p:nvPr/>
        </p:nvSpPr>
        <p:spPr>
          <a:xfrm>
            <a:off x="762159" y="1650270"/>
            <a:ext cx="5644578" cy="4840108"/>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err="1">
                <a:latin typeface="Helvetica" pitchFamily="2" charset="0"/>
              </a:rPr>
              <a:t>Kuaishou</a:t>
            </a:r>
            <a:r>
              <a:rPr kumimoji="1" lang="en-US" altLang="zh-CN" sz="2400" b="1" dirty="0">
                <a:latin typeface="Helvetica" pitchFamily="2" charset="0"/>
              </a:rPr>
              <a:t> Video Search System</a:t>
            </a:r>
          </a:p>
          <a:p>
            <a:pPr marL="914400" lvl="1" indent="-457200">
              <a:lnSpc>
                <a:spcPct val="150000"/>
              </a:lnSpc>
              <a:buFont typeface="Wingdings" pitchFamily="2" charset="2"/>
              <a:buChar char="p"/>
            </a:pPr>
            <a:r>
              <a:rPr kumimoji="1" lang="en-US" altLang="zh-CN" sz="2000" dirty="0">
                <a:latin typeface="Helvetica" pitchFamily="2" charset="0"/>
              </a:rPr>
              <a:t>Backbone: </a:t>
            </a:r>
            <a:r>
              <a:rPr kumimoji="1" lang="en-US" altLang="zh-CN" dirty="0">
                <a:latin typeface="Helvetica" pitchFamily="2" charset="0"/>
              </a:rPr>
              <a:t>QIN[2]</a:t>
            </a:r>
            <a:r>
              <a:rPr kumimoji="1" lang="zh-CN" altLang="en-US" dirty="0">
                <a:latin typeface="Helvetica" pitchFamily="2" charset="0"/>
              </a:rPr>
              <a:t> </a:t>
            </a:r>
            <a:r>
              <a:rPr kumimoji="1" lang="en-US" altLang="zh-CN" dirty="0">
                <a:latin typeface="Helvetica" pitchFamily="2" charset="0"/>
              </a:rPr>
              <a:t>as</a:t>
            </a:r>
            <a:r>
              <a:rPr kumimoji="1" lang="zh-CN" altLang="en-US" dirty="0">
                <a:latin typeface="Helvetica" pitchFamily="2" charset="0"/>
              </a:rPr>
              <a:t> </a:t>
            </a:r>
            <a:r>
              <a:rPr kumimoji="1" lang="en-US" altLang="zh-CN" dirty="0">
                <a:latin typeface="Helvetica" pitchFamily="2" charset="0"/>
              </a:rPr>
              <a:t>the</a:t>
            </a:r>
            <a:r>
              <a:rPr kumimoji="1" lang="zh-CN" altLang="en-US" dirty="0">
                <a:latin typeface="Helvetica" pitchFamily="2" charset="0"/>
              </a:rPr>
              <a:t> </a:t>
            </a:r>
            <a:r>
              <a:rPr kumimoji="1" lang="en-US" altLang="zh-CN" dirty="0">
                <a:latin typeface="Helvetica" pitchFamily="2" charset="0"/>
              </a:rPr>
              <a:t>industry</a:t>
            </a:r>
            <a:r>
              <a:rPr kumimoji="1" lang="zh-CN" altLang="en-US" dirty="0">
                <a:latin typeface="Helvetica" pitchFamily="2" charset="0"/>
              </a:rPr>
              <a:t> </a:t>
            </a:r>
            <a:r>
              <a:rPr kumimoji="1" lang="en-US" altLang="zh-CN" dirty="0">
                <a:latin typeface="Helvetica" pitchFamily="2" charset="0"/>
              </a:rPr>
              <a:t>baseline.</a:t>
            </a:r>
          </a:p>
          <a:p>
            <a:pPr marL="914400" lvl="1" indent="-457200">
              <a:lnSpc>
                <a:spcPct val="150000"/>
              </a:lnSpc>
              <a:buFont typeface="Wingdings" pitchFamily="2" charset="2"/>
              <a:buChar char="p"/>
            </a:pPr>
            <a:r>
              <a:rPr kumimoji="1" lang="en-US" altLang="zh-CN" sz="2000" dirty="0">
                <a:latin typeface="Helvetica" pitchFamily="2" charset="0"/>
              </a:rPr>
              <a:t>Method: </a:t>
            </a:r>
            <a:r>
              <a:rPr kumimoji="1" lang="en-US" altLang="zh-CN" dirty="0">
                <a:latin typeface="Helvetica" pitchFamily="2" charset="0"/>
              </a:rPr>
              <a:t>replace the original predictions of </a:t>
            </a:r>
            <a:r>
              <a:rPr kumimoji="1" lang="en-US" altLang="zh-CN" b="1" u="sng" dirty="0">
                <a:latin typeface="Helvetica" pitchFamily="2" charset="0"/>
              </a:rPr>
              <a:t>Click,</a:t>
            </a:r>
            <a:r>
              <a:rPr kumimoji="1" lang="zh-CN" altLang="en-US" b="1" u="sng" dirty="0">
                <a:latin typeface="Helvetica" pitchFamily="2" charset="0"/>
              </a:rPr>
              <a:t> </a:t>
            </a:r>
            <a:r>
              <a:rPr kumimoji="1" lang="en-US" altLang="zh-CN" b="1" u="sng" dirty="0" err="1">
                <a:latin typeface="Helvetica" pitchFamily="2" charset="0"/>
              </a:rPr>
              <a:t>EffectiveView</a:t>
            </a:r>
            <a:r>
              <a:rPr kumimoji="1" lang="en-US" altLang="zh-CN" b="1" u="sng" dirty="0">
                <a:latin typeface="Helvetica" pitchFamily="2" charset="0"/>
              </a:rPr>
              <a:t>, </a:t>
            </a:r>
            <a:r>
              <a:rPr kumimoji="1" lang="en-US" altLang="zh-CN" b="1" u="sng" dirty="0" err="1">
                <a:latin typeface="Helvetica" pitchFamily="2" charset="0"/>
              </a:rPr>
              <a:t>LongView</a:t>
            </a:r>
            <a:r>
              <a:rPr kumimoji="1" lang="zh-CN" altLang="en-US" b="1" u="sng" dirty="0">
                <a:latin typeface="Helvetica" pitchFamily="2" charset="0"/>
              </a:rPr>
              <a:t> </a:t>
            </a:r>
            <a:r>
              <a:rPr kumimoji="1" lang="en-US" altLang="zh-CN" dirty="0">
                <a:latin typeface="Helvetica" pitchFamily="2" charset="0"/>
              </a:rPr>
              <a:t>in the fused score.</a:t>
            </a:r>
          </a:p>
          <a:p>
            <a:pPr marL="914400" marR="0" lvl="1" indent="-457200" algn="l" defTabSz="914400" rtl="0" eaLnBrk="1" fontAlgn="auto" latinLnBrk="0" hangingPunct="1">
              <a:lnSpc>
                <a:spcPct val="150000"/>
              </a:lnSpc>
              <a:spcBef>
                <a:spcPts val="0"/>
              </a:spcBef>
              <a:spcAft>
                <a:spcPts val="0"/>
              </a:spcAft>
              <a:buClrTx/>
              <a:buSzTx/>
              <a:buFont typeface="Wingdings" pitchFamily="2" charset="2"/>
              <a:buChar char="p"/>
              <a:tabLst/>
              <a:defRPr/>
            </a:pPr>
            <a:r>
              <a:rPr kumimoji="1" lang="en-US" altLang="zh-CN" sz="20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Scale: </a:t>
            </a:r>
            <a:r>
              <a:rPr kumimoji="1" lang="en-US" altLang="zh-CN" sz="18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5% (20 million users)</a:t>
            </a:r>
          </a:p>
          <a:p>
            <a:pPr marL="914400" marR="0" lvl="1" indent="-457200" algn="l" defTabSz="914400" rtl="0" eaLnBrk="1" fontAlgn="auto" latinLnBrk="0" hangingPunct="1">
              <a:lnSpc>
                <a:spcPct val="150000"/>
              </a:lnSpc>
              <a:spcBef>
                <a:spcPts val="0"/>
              </a:spcBef>
              <a:spcAft>
                <a:spcPts val="0"/>
              </a:spcAft>
              <a:buClrTx/>
              <a:buSzTx/>
              <a:buFont typeface="Wingdings" pitchFamily="2" charset="2"/>
              <a:buChar char="p"/>
              <a:tabLst/>
              <a:defRPr/>
            </a:pPr>
            <a:r>
              <a:rPr kumimoji="1" lang="en-US" altLang="zh-CN" sz="20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AB</a:t>
            </a:r>
            <a:r>
              <a:rPr kumimoji="1" lang="zh-CN" altLang="en-US" sz="20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 </a:t>
            </a:r>
            <a:r>
              <a:rPr kumimoji="1" lang="en-US" altLang="zh-CN" sz="20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Time: </a:t>
            </a:r>
            <a:r>
              <a:rPr kumimoji="1" lang="en-US" altLang="zh-CN" sz="1800" b="0" i="0" u="none" strike="noStrike" kern="1200" cap="none" spc="0" normalizeH="0" baseline="0" noProof="0" dirty="0">
                <a:ln>
                  <a:noFill/>
                </a:ln>
                <a:solidFill>
                  <a:prstClr val="black"/>
                </a:solidFill>
                <a:effectLst/>
                <a:uLnTx/>
                <a:uFillTx/>
                <a:latin typeface="Helvetica" pitchFamily="2" charset="0"/>
                <a:ea typeface="等线" panose="02010600030101010101" pitchFamily="2" charset="-122"/>
                <a:cs typeface="+mn-cs"/>
              </a:rPr>
              <a:t>one week</a:t>
            </a:r>
          </a:p>
          <a:p>
            <a:pPr marL="914400" lvl="1" indent="-457200">
              <a:lnSpc>
                <a:spcPct val="150000"/>
              </a:lnSpc>
              <a:buFont typeface="Wingdings" pitchFamily="2" charset="2"/>
              <a:buChar char="p"/>
            </a:pPr>
            <a:endParaRPr kumimoji="1" lang="en-US" altLang="zh-CN" sz="2000" dirty="0">
              <a:latin typeface="Helvetica" pitchFamily="2" charset="0"/>
            </a:endParaRPr>
          </a:p>
          <a:p>
            <a:pPr marL="914400" lvl="1" indent="-457200">
              <a:lnSpc>
                <a:spcPct val="150000"/>
              </a:lnSpc>
              <a:buFont typeface="Wingdings" pitchFamily="2" charset="2"/>
              <a:buChar char="p"/>
            </a:pPr>
            <a:endParaRPr kumimoji="1" lang="en-US" altLang="zh-CN" sz="2400" dirty="0">
              <a:latin typeface="Helvetica" pitchFamily="2" charset="0"/>
            </a:endParaRPr>
          </a:p>
          <a:p>
            <a:pPr marL="914400" lvl="1" indent="-457200">
              <a:lnSpc>
                <a:spcPct val="150000"/>
              </a:lnSpc>
              <a:buFont typeface="Wingdings" pitchFamily="2" charset="2"/>
              <a:buChar char="p"/>
            </a:pPr>
            <a:endParaRPr kumimoji="1" lang="en-US" altLang="zh-CN" sz="2400" b="1" dirty="0">
              <a:latin typeface="Helvetica" pitchFamily="2" charset="0"/>
            </a:endParaRPr>
          </a:p>
        </p:txBody>
      </p:sp>
      <p:sp>
        <p:nvSpPr>
          <p:cNvPr id="14" name="文本框 13">
            <a:extLst>
              <a:ext uri="{FF2B5EF4-FFF2-40B4-BE49-F238E27FC236}">
                <a16:creationId xmlns:a16="http://schemas.microsoft.com/office/drawing/2014/main" id="{2F315556-16B6-A7DB-F2AA-9336CF552BAC}"/>
              </a:ext>
            </a:extLst>
          </p:cNvPr>
          <p:cNvSpPr txBox="1"/>
          <p:nvPr/>
        </p:nvSpPr>
        <p:spPr>
          <a:xfrm>
            <a:off x="724656" y="6098690"/>
            <a:ext cx="10599836" cy="369332"/>
          </a:xfrm>
          <a:prstGeom prst="rect">
            <a:avLst/>
          </a:prstGeom>
          <a:noFill/>
        </p:spPr>
        <p:txBody>
          <a:bodyPr wrap="square">
            <a:spAutoFit/>
          </a:bodyPr>
          <a:lstStyle/>
          <a:p>
            <a:r>
              <a:rPr lang="en-US" altLang="zh-CN" dirty="0">
                <a:solidFill>
                  <a:schemeClr val="bg1">
                    <a:lumMod val="65000"/>
                  </a:schemeClr>
                </a:solidFill>
                <a:latin typeface="Arial" panose="020B0604020202020204" pitchFamily="34" charset="0"/>
              </a:rPr>
              <a:t>[2] </a:t>
            </a:r>
            <a:r>
              <a:rPr lang="en" altLang="zh-CN" dirty="0">
                <a:solidFill>
                  <a:schemeClr val="bg1">
                    <a:lumMod val="65000"/>
                  </a:schemeClr>
                </a:solidFill>
                <a:latin typeface="Arial" panose="020B0604020202020204" pitchFamily="34" charset="0"/>
              </a:rPr>
              <a:t>Query-dominant User Interest Network for Large-Scale Search Ranking</a:t>
            </a:r>
            <a:r>
              <a:rPr lang="en-US" altLang="zh-CN" dirty="0">
                <a:solidFill>
                  <a:schemeClr val="bg1">
                    <a:lumMod val="65000"/>
                  </a:schemeClr>
                </a:solidFill>
                <a:latin typeface="Arial" panose="020B0604020202020204" pitchFamily="34" charset="0"/>
              </a:rPr>
              <a:t>. CIKM 2023.</a:t>
            </a:r>
          </a:p>
        </p:txBody>
      </p:sp>
      <p:pic>
        <p:nvPicPr>
          <p:cNvPr id="15" name="图片 14">
            <a:extLst>
              <a:ext uri="{FF2B5EF4-FFF2-40B4-BE49-F238E27FC236}">
                <a16:creationId xmlns:a16="http://schemas.microsoft.com/office/drawing/2014/main" id="{D5A92836-2A27-EF4A-D26A-A72F66022872}"/>
              </a:ext>
            </a:extLst>
          </p:cNvPr>
          <p:cNvPicPr>
            <a:picLocks noChangeAspect="1"/>
          </p:cNvPicPr>
          <p:nvPr/>
        </p:nvPicPr>
        <p:blipFill>
          <a:blip r:embed="rId4"/>
          <a:stretch>
            <a:fillRect/>
          </a:stretch>
        </p:blipFill>
        <p:spPr>
          <a:xfrm>
            <a:off x="6627319" y="3812759"/>
            <a:ext cx="4956504" cy="872211"/>
          </a:xfrm>
          <a:prstGeom prst="rect">
            <a:avLst/>
          </a:prstGeom>
        </p:spPr>
      </p:pic>
      <p:sp>
        <p:nvSpPr>
          <p:cNvPr id="19" name="文本框 18">
            <a:extLst>
              <a:ext uri="{FF2B5EF4-FFF2-40B4-BE49-F238E27FC236}">
                <a16:creationId xmlns:a16="http://schemas.microsoft.com/office/drawing/2014/main" id="{1A14F565-05E5-BBD6-98CD-9738B3E8BC96}"/>
              </a:ext>
            </a:extLst>
          </p:cNvPr>
          <p:cNvSpPr txBox="1"/>
          <p:nvPr/>
        </p:nvSpPr>
        <p:spPr>
          <a:xfrm>
            <a:off x="749459" y="4838078"/>
            <a:ext cx="10886499" cy="970971"/>
          </a:xfrm>
          <a:prstGeom prst="rect">
            <a:avLst/>
          </a:prstGeom>
          <a:noFill/>
        </p:spPr>
        <p:txBody>
          <a:bodyPr wrap="square">
            <a:spAutoFit/>
          </a:bodyPr>
          <a:lstStyle/>
          <a:p>
            <a:pPr marL="914400" lvl="1" indent="-457200">
              <a:lnSpc>
                <a:spcPct val="150000"/>
              </a:lnSpc>
              <a:buFont typeface="Wingdings" pitchFamily="2" charset="2"/>
              <a:buChar char="p"/>
            </a:pPr>
            <a:r>
              <a:rPr kumimoji="1" lang="en-US" altLang="zh-CN" sz="2000" dirty="0">
                <a:latin typeface="Helvetica" pitchFamily="2" charset="0"/>
              </a:rPr>
              <a:t>Metrics: </a:t>
            </a:r>
            <a:r>
              <a:rPr kumimoji="1" lang="en-US" altLang="zh-CN" dirty="0">
                <a:latin typeface="Helvetica" pitchFamily="2" charset="0"/>
              </a:rPr>
              <a:t>total watch time (WT),</a:t>
            </a:r>
            <a:r>
              <a:rPr kumimoji="1" lang="zh-CN" altLang="en-US" dirty="0">
                <a:latin typeface="Helvetica" pitchFamily="2" charset="0"/>
              </a:rPr>
              <a:t> </a:t>
            </a:r>
            <a:r>
              <a:rPr kumimoji="1" lang="en-US" altLang="zh-CN" dirty="0">
                <a:latin typeface="Helvetica" pitchFamily="2" charset="0"/>
              </a:rPr>
              <a:t>effective video views (VV) and click-through rate (CTR)</a:t>
            </a:r>
          </a:p>
          <a:p>
            <a:pPr marL="914400" lvl="1" indent="-457200">
              <a:lnSpc>
                <a:spcPct val="150000"/>
              </a:lnSpc>
              <a:buFont typeface="Wingdings" pitchFamily="2" charset="2"/>
              <a:buChar char="p"/>
            </a:pPr>
            <a:r>
              <a:rPr kumimoji="1" lang="en-US" altLang="zh-CN" sz="2000" dirty="0">
                <a:latin typeface="Helvetica" pitchFamily="2" charset="0"/>
              </a:rPr>
              <a:t>Note: </a:t>
            </a:r>
            <a:r>
              <a:rPr kumimoji="1" lang="en-US" altLang="zh-CN" b="1" dirty="0">
                <a:latin typeface="Helvetica" pitchFamily="2" charset="0"/>
              </a:rPr>
              <a:t>efficient</a:t>
            </a:r>
            <a:r>
              <a:rPr kumimoji="1" lang="en-US" altLang="zh-CN" dirty="0">
                <a:latin typeface="Helvetica" pitchFamily="2" charset="0"/>
              </a:rPr>
              <a:t> deployment without introducing significant computational overhead.</a:t>
            </a:r>
            <a:r>
              <a:rPr kumimoji="1" lang="zh-CN" altLang="en-US" dirty="0">
                <a:latin typeface="Helvetica" pitchFamily="2" charset="0"/>
              </a:rPr>
              <a:t> </a:t>
            </a:r>
            <a:endParaRPr kumimoji="1" lang="en-US" altLang="zh-CN" sz="2000" dirty="0">
              <a:latin typeface="Helvetica" pitchFamily="2" charset="0"/>
            </a:endParaRPr>
          </a:p>
        </p:txBody>
      </p:sp>
      <p:sp>
        <p:nvSpPr>
          <p:cNvPr id="20" name="文本框 19">
            <a:extLst>
              <a:ext uri="{FF2B5EF4-FFF2-40B4-BE49-F238E27FC236}">
                <a16:creationId xmlns:a16="http://schemas.microsoft.com/office/drawing/2014/main" id="{653D71C7-0AE9-4A81-ED41-A26504C24CA6}"/>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15/17</a:t>
            </a:r>
            <a:endParaRPr kumimoji="1" lang="zh-CN" altLang="en-US" dirty="0">
              <a:latin typeface="Helvetica" pitchFamily="2" charset="0"/>
            </a:endParaRPr>
          </a:p>
        </p:txBody>
      </p:sp>
    </p:spTree>
    <p:extLst>
      <p:ext uri="{BB962C8B-B14F-4D97-AF65-F5344CB8AC3E}">
        <p14:creationId xmlns:p14="http://schemas.microsoft.com/office/powerpoint/2010/main" val="221766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Conclusion</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299CC52A-10C5-A7A5-619B-B2FB1F979204}"/>
              </a:ext>
            </a:extLst>
          </p:cNvPr>
          <p:cNvSpPr txBox="1"/>
          <p:nvPr/>
        </p:nvSpPr>
        <p:spPr>
          <a:xfrm>
            <a:off x="285135" y="890767"/>
            <a:ext cx="11114955" cy="759567"/>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Unconstrained Monotonic Calibration</a:t>
            </a:r>
            <a:r>
              <a:rPr kumimoji="1" lang="zh-CN" altLang="en-US" sz="3200" dirty="0">
                <a:latin typeface="Helvetica" pitchFamily="2" charset="0"/>
              </a:rPr>
              <a:t> </a:t>
            </a:r>
            <a:r>
              <a:rPr kumimoji="1" lang="en-US" altLang="zh-CN" sz="3200" dirty="0">
                <a:latin typeface="Helvetica" pitchFamily="2" charset="0"/>
              </a:rPr>
              <a:t>in</a:t>
            </a:r>
            <a:r>
              <a:rPr kumimoji="1" lang="zh-CN" altLang="en-US" sz="3200" dirty="0">
                <a:latin typeface="Helvetica" pitchFamily="2" charset="0"/>
              </a:rPr>
              <a:t> </a:t>
            </a:r>
            <a:r>
              <a:rPr kumimoji="1" lang="en-US" altLang="zh-CN" sz="3200" dirty="0">
                <a:latin typeface="Helvetica" pitchFamily="2" charset="0"/>
              </a:rPr>
              <a:t>Ranking</a:t>
            </a:r>
            <a:endParaRPr lang="en-US" altLang="zh-CN" sz="3200" b="0" i="0" u="none" strike="noStrike" dirty="0">
              <a:effectLst/>
              <a:latin typeface="Helvetica" pitchFamily="2" charset="0"/>
            </a:endParaRPr>
          </a:p>
        </p:txBody>
      </p:sp>
      <p:sp>
        <p:nvSpPr>
          <p:cNvPr id="4" name="文本框 3">
            <a:extLst>
              <a:ext uri="{FF2B5EF4-FFF2-40B4-BE49-F238E27FC236}">
                <a16:creationId xmlns:a16="http://schemas.microsoft.com/office/drawing/2014/main" id="{513C0170-6BFE-B5B0-C392-57FA5B05BFC2}"/>
              </a:ext>
            </a:extLst>
          </p:cNvPr>
          <p:cNvSpPr txBox="1"/>
          <p:nvPr/>
        </p:nvSpPr>
        <p:spPr>
          <a:xfrm>
            <a:off x="724656" y="1765430"/>
            <a:ext cx="11114954" cy="3916778"/>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Challenge:</a:t>
            </a:r>
            <a:r>
              <a:rPr kumimoji="1" lang="en-US" altLang="zh-CN" sz="2400" dirty="0">
                <a:latin typeface="Helvetica" pitchFamily="2" charset="0"/>
              </a:rPr>
              <a:t> excessive calibrator constraints.</a:t>
            </a:r>
          </a:p>
          <a:p>
            <a:pPr marL="457200" indent="-457200">
              <a:lnSpc>
                <a:spcPct val="150000"/>
              </a:lnSpc>
              <a:buFont typeface="Wingdings" pitchFamily="2" charset="2"/>
              <a:buChar char="p"/>
            </a:pPr>
            <a:r>
              <a:rPr kumimoji="1" lang="en-US" altLang="zh-CN" sz="2400" b="1" dirty="0">
                <a:latin typeface="Helvetica" pitchFamily="2" charset="0"/>
              </a:rPr>
              <a:t>Motivation:</a:t>
            </a:r>
            <a:r>
              <a:rPr kumimoji="1" lang="en-US" altLang="zh-CN" sz="2400" dirty="0">
                <a:latin typeface="Helvetica" pitchFamily="2" charset="0"/>
              </a:rPr>
              <a:t> relax constraints to a more generalizable form.</a:t>
            </a:r>
            <a:endParaRPr lang="en-US" altLang="zh-CN" sz="2400" b="0" i="0" u="none" strike="noStrike" dirty="0">
              <a:effectLst/>
              <a:latin typeface="Helvetica" pitchFamily="2" charset="0"/>
            </a:endParaRPr>
          </a:p>
          <a:p>
            <a:pPr marL="457200" indent="-457200">
              <a:lnSpc>
                <a:spcPct val="150000"/>
              </a:lnSpc>
              <a:buFont typeface="Wingdings" pitchFamily="2" charset="2"/>
              <a:buChar char="p"/>
            </a:pPr>
            <a:r>
              <a:rPr kumimoji="1" lang="en-US" altLang="zh-CN" sz="2400" b="1" dirty="0">
                <a:latin typeface="Helvetica" pitchFamily="2" charset="0"/>
              </a:rPr>
              <a:t>Methodology</a:t>
            </a:r>
            <a:endParaRPr kumimoji="1" lang="en-US" altLang="zh-CN" sz="2400" dirty="0">
              <a:latin typeface="Helvetica" pitchFamily="2" charset="0"/>
            </a:endParaRPr>
          </a:p>
          <a:p>
            <a:pPr marL="914400" lvl="1" indent="-457200">
              <a:lnSpc>
                <a:spcPct val="150000"/>
              </a:lnSpc>
              <a:buFont typeface="Wingdings" pitchFamily="2" charset="2"/>
              <a:buChar char="p"/>
            </a:pPr>
            <a:r>
              <a:rPr kumimoji="1" lang="en-US" altLang="zh-CN" sz="2400" dirty="0">
                <a:latin typeface="Helvetica" pitchFamily="2" charset="0"/>
              </a:rPr>
              <a:t>Monotonic Calibrator Architecture (UMNN)</a:t>
            </a:r>
          </a:p>
          <a:p>
            <a:pPr marL="914400" lvl="1" indent="-457200">
              <a:lnSpc>
                <a:spcPct val="150000"/>
              </a:lnSpc>
              <a:buFont typeface="Wingdings" pitchFamily="2" charset="2"/>
              <a:buChar char="p"/>
            </a:pPr>
            <a:r>
              <a:rPr kumimoji="1" lang="en-US" altLang="zh-CN" sz="2400" dirty="0">
                <a:latin typeface="Helvetica" pitchFamily="2" charset="0"/>
              </a:rPr>
              <a:t>Calibration-aware Learning Strategy (</a:t>
            </a:r>
            <a:r>
              <a:rPr kumimoji="1" lang="en-US" altLang="zh-CN" sz="2400" dirty="0" err="1">
                <a:latin typeface="Helvetica" pitchFamily="2" charset="0"/>
              </a:rPr>
              <a:t>SCLoss</a:t>
            </a:r>
            <a:r>
              <a:rPr kumimoji="1" lang="en-US" altLang="zh-CN" sz="2400" dirty="0">
                <a:latin typeface="Helvetica" pitchFamily="2" charset="0"/>
              </a:rPr>
              <a:t>)</a:t>
            </a:r>
          </a:p>
          <a:p>
            <a:pPr marL="457200" indent="-457200">
              <a:lnSpc>
                <a:spcPct val="150000"/>
              </a:lnSpc>
              <a:buFont typeface="Wingdings" pitchFamily="2" charset="2"/>
              <a:buChar char="p"/>
            </a:pPr>
            <a:r>
              <a:rPr kumimoji="1" lang="en-US" altLang="zh-CN" sz="2400" b="1" dirty="0">
                <a:latin typeface="Helvetica" pitchFamily="2" charset="0"/>
              </a:rPr>
              <a:t>Offline</a:t>
            </a:r>
            <a:r>
              <a:rPr kumimoji="1" lang="en-US" altLang="zh-CN" sz="2400" dirty="0">
                <a:latin typeface="Helvetica" pitchFamily="2" charset="0"/>
              </a:rPr>
              <a:t> experiments</a:t>
            </a:r>
            <a:r>
              <a:rPr kumimoji="1" lang="zh-CN" altLang="en-US" sz="2400" dirty="0">
                <a:latin typeface="Helvetica" pitchFamily="2" charset="0"/>
              </a:rPr>
              <a:t> </a:t>
            </a:r>
            <a:r>
              <a:rPr kumimoji="1" lang="en" altLang="zh-CN" sz="2400" dirty="0">
                <a:latin typeface="Helvetica" pitchFamily="2" charset="0"/>
              </a:rPr>
              <a:t>demonstrate the superior performance of </a:t>
            </a:r>
            <a:r>
              <a:rPr kumimoji="1" lang="en-US" altLang="zh-CN" sz="2400" dirty="0">
                <a:latin typeface="Helvetica" pitchFamily="2" charset="0"/>
              </a:rPr>
              <a:t>UMC.</a:t>
            </a:r>
            <a:endParaRPr lang="en-US" altLang="zh-CN" sz="2400" b="0" i="0" u="none" strike="noStrike" dirty="0">
              <a:effectLst/>
              <a:latin typeface="Helvetica" pitchFamily="2" charset="0"/>
            </a:endParaRPr>
          </a:p>
          <a:p>
            <a:pPr marL="457200" indent="-457200">
              <a:lnSpc>
                <a:spcPct val="150000"/>
              </a:lnSpc>
              <a:buFont typeface="Wingdings" pitchFamily="2" charset="2"/>
              <a:buChar char="p"/>
            </a:pPr>
            <a:r>
              <a:rPr kumimoji="1" lang="en-US" altLang="zh-CN" sz="2400" b="1" dirty="0">
                <a:latin typeface="Helvetica" pitchFamily="2" charset="0"/>
              </a:rPr>
              <a:t>Online</a:t>
            </a:r>
            <a:r>
              <a:rPr kumimoji="1" lang="en-US" altLang="zh-CN" sz="2400" dirty="0">
                <a:latin typeface="Helvetica" pitchFamily="2" charset="0"/>
              </a:rPr>
              <a:t> A/B</a:t>
            </a:r>
            <a:r>
              <a:rPr kumimoji="1" lang="zh-CN" altLang="en-US" sz="2400" dirty="0">
                <a:latin typeface="Helvetica" pitchFamily="2" charset="0"/>
              </a:rPr>
              <a:t> </a:t>
            </a:r>
            <a:r>
              <a:rPr kumimoji="1" lang="en-US" altLang="zh-CN" sz="2400" dirty="0">
                <a:latin typeface="Helvetica" pitchFamily="2" charset="0"/>
              </a:rPr>
              <a:t>test</a:t>
            </a:r>
            <a:r>
              <a:rPr kumimoji="1" lang="zh-CN" altLang="en-US" sz="2400" dirty="0">
                <a:latin typeface="Helvetica" pitchFamily="2" charset="0"/>
              </a:rPr>
              <a:t> </a:t>
            </a:r>
            <a:r>
              <a:rPr kumimoji="1" lang="en-US" altLang="zh-CN" sz="2400" dirty="0">
                <a:latin typeface="Helvetica" pitchFamily="2" charset="0"/>
              </a:rPr>
              <a:t>shows</a:t>
            </a:r>
            <a:r>
              <a:rPr kumimoji="1" lang="zh-CN" altLang="en-US" sz="2400" dirty="0">
                <a:latin typeface="Helvetica" pitchFamily="2" charset="0"/>
              </a:rPr>
              <a:t> </a:t>
            </a:r>
            <a:r>
              <a:rPr kumimoji="1" lang="en-US" altLang="zh-CN" sz="2400" dirty="0">
                <a:latin typeface="Helvetica" pitchFamily="2" charset="0"/>
              </a:rPr>
              <a:t>significant</a:t>
            </a:r>
            <a:r>
              <a:rPr kumimoji="1" lang="zh-CN" altLang="en-US" sz="2400" dirty="0">
                <a:latin typeface="Helvetica" pitchFamily="2" charset="0"/>
              </a:rPr>
              <a:t> </a:t>
            </a:r>
            <a:r>
              <a:rPr kumimoji="1" lang="en-US" altLang="zh-CN" sz="2400" dirty="0">
                <a:latin typeface="Helvetica" pitchFamily="2" charset="0"/>
              </a:rPr>
              <a:t>gains on </a:t>
            </a:r>
            <a:r>
              <a:rPr kumimoji="1" lang="en-US" altLang="zh-CN" sz="2400" dirty="0" err="1">
                <a:latin typeface="Helvetica" pitchFamily="2" charset="0"/>
              </a:rPr>
              <a:t>Kuaishou</a:t>
            </a:r>
            <a:r>
              <a:rPr kumimoji="1" lang="en-US" altLang="zh-CN" sz="2400" dirty="0">
                <a:latin typeface="Helvetica" pitchFamily="2" charset="0"/>
              </a:rPr>
              <a:t> video search platform.</a:t>
            </a:r>
          </a:p>
        </p:txBody>
      </p:sp>
      <p:sp>
        <p:nvSpPr>
          <p:cNvPr id="5" name="文本框 4">
            <a:extLst>
              <a:ext uri="{FF2B5EF4-FFF2-40B4-BE49-F238E27FC236}">
                <a16:creationId xmlns:a16="http://schemas.microsoft.com/office/drawing/2014/main" id="{634591FC-8FEA-189C-BCBB-956C8CC3F12A}"/>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16/17</a:t>
            </a:r>
            <a:endParaRPr kumimoji="1" lang="zh-CN" altLang="en-US" dirty="0">
              <a:latin typeface="Helvetica" pitchFamily="2" charset="0"/>
            </a:endParaRPr>
          </a:p>
        </p:txBody>
      </p:sp>
    </p:spTree>
    <p:extLst>
      <p:ext uri="{BB962C8B-B14F-4D97-AF65-F5344CB8AC3E}">
        <p14:creationId xmlns:p14="http://schemas.microsoft.com/office/powerpoint/2010/main" val="1527842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03334"/>
            <a:ext cx="12192000" cy="1446550"/>
          </a:xfrm>
          <a:prstGeom prst="rect">
            <a:avLst/>
          </a:prstGeom>
          <a:noFill/>
        </p:spPr>
        <p:txBody>
          <a:bodyPr wrap="square" rtlCol="0">
            <a:spAutoFit/>
          </a:bodyPr>
          <a:lstStyle/>
          <a:p>
            <a:pPr algn="ctr"/>
            <a:r>
              <a:rPr kumimoji="1" lang="en-US" altLang="zh-CN" sz="8800" b="1" dirty="0">
                <a:latin typeface="Helvetica" pitchFamily="2" charset="0"/>
              </a:rPr>
              <a:t>Thanks</a:t>
            </a:r>
            <a:endParaRPr kumimoji="1" lang="zh-CN" altLang="en-US" sz="8800" b="1" dirty="0">
              <a:latin typeface="Helvetica" pitchFamily="2" charset="0"/>
            </a:endParaRPr>
          </a:p>
        </p:txBody>
      </p:sp>
      <p:sp>
        <p:nvSpPr>
          <p:cNvPr id="5" name="文本框 4">
            <a:extLst>
              <a:ext uri="{FF2B5EF4-FFF2-40B4-BE49-F238E27FC236}">
                <a16:creationId xmlns:a16="http://schemas.microsoft.com/office/drawing/2014/main" id="{634591FC-8FEA-189C-BCBB-956C8CC3F12A}"/>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17/17</a:t>
            </a:r>
            <a:endParaRPr kumimoji="1" lang="zh-CN" altLang="en-US" dirty="0">
              <a:latin typeface="Helvetica" pitchFamily="2" charset="0"/>
            </a:endParaRPr>
          </a:p>
        </p:txBody>
      </p:sp>
      <p:sp>
        <p:nvSpPr>
          <p:cNvPr id="7" name="文本框 6">
            <a:extLst>
              <a:ext uri="{FF2B5EF4-FFF2-40B4-BE49-F238E27FC236}">
                <a16:creationId xmlns:a16="http://schemas.microsoft.com/office/drawing/2014/main" id="{86725524-E033-65F4-73B7-FB1CCB5BE0C2}"/>
              </a:ext>
            </a:extLst>
          </p:cNvPr>
          <p:cNvSpPr txBox="1"/>
          <p:nvPr/>
        </p:nvSpPr>
        <p:spPr>
          <a:xfrm>
            <a:off x="0" y="5130833"/>
            <a:ext cx="12192000" cy="1015663"/>
          </a:xfrm>
          <a:prstGeom prst="rect">
            <a:avLst/>
          </a:prstGeom>
          <a:noFill/>
        </p:spPr>
        <p:txBody>
          <a:bodyPr wrap="square" rtlCol="0">
            <a:spAutoFit/>
          </a:bodyPr>
          <a:lstStyle/>
          <a:p>
            <a:pPr algn="ctr"/>
            <a:r>
              <a:rPr kumimoji="1" lang="en-US" altLang="zh-CN" sz="2000" dirty="0">
                <a:latin typeface="Helvetica" pitchFamily="2" charset="0"/>
              </a:rPr>
              <a:t>The code has been released at</a:t>
            </a:r>
          </a:p>
          <a:p>
            <a:pPr algn="ctr"/>
            <a:r>
              <a:rPr kumimoji="1" lang="en-US" altLang="zh-CN" sz="2000" u="sng" dirty="0">
                <a:solidFill>
                  <a:srgbClr val="2570C1"/>
                </a:solidFill>
                <a:latin typeface="Helvetica" pitchFamily="2" charset="0"/>
                <a:hlinkClick r:id="rId3">
                  <a:extLst>
                    <a:ext uri="{A12FA001-AC4F-418D-AE19-62706E023703}">
                      <ahyp:hlinkClr xmlns:ahyp="http://schemas.microsoft.com/office/drawing/2018/hyperlinkcolor" val="tx"/>
                    </a:ext>
                  </a:extLst>
                </a:hlinkClick>
              </a:rPr>
              <a:t>https://github.com/baiyimeng/</a:t>
            </a:r>
            <a:r>
              <a:rPr kumimoji="1" lang="en-US" altLang="zh-CN" sz="2000" u="sng" dirty="0">
                <a:solidFill>
                  <a:srgbClr val="2570C1"/>
                </a:solidFill>
                <a:latin typeface="Helvetica" pitchFamily="2" charset="0"/>
              </a:rPr>
              <a:t>UMC</a:t>
            </a:r>
          </a:p>
          <a:p>
            <a:pPr algn="ctr"/>
            <a:endParaRPr kumimoji="1" lang="zh-CN" altLang="en-US" sz="2000" dirty="0">
              <a:latin typeface="Helvetica" pitchFamily="2" charset="0"/>
            </a:endParaRPr>
          </a:p>
        </p:txBody>
      </p:sp>
      <p:pic>
        <p:nvPicPr>
          <p:cNvPr id="3" name="图片 2">
            <a:extLst>
              <a:ext uri="{FF2B5EF4-FFF2-40B4-BE49-F238E27FC236}">
                <a16:creationId xmlns:a16="http://schemas.microsoft.com/office/drawing/2014/main" id="{38992019-C58E-3250-7A45-A9C66CBEAA79}"/>
              </a:ext>
            </a:extLst>
          </p:cNvPr>
          <p:cNvPicPr>
            <a:picLocks noChangeAspect="1"/>
          </p:cNvPicPr>
          <p:nvPr/>
        </p:nvPicPr>
        <p:blipFill>
          <a:blip r:embed="rId4"/>
          <a:stretch>
            <a:fillRect/>
          </a:stretch>
        </p:blipFill>
        <p:spPr>
          <a:xfrm>
            <a:off x="5224731" y="3165894"/>
            <a:ext cx="1742536" cy="1742536"/>
          </a:xfrm>
          <a:prstGeom prst="rect">
            <a:avLst/>
          </a:prstGeom>
        </p:spPr>
      </p:pic>
    </p:spTree>
    <p:extLst>
      <p:ext uri="{BB962C8B-B14F-4D97-AF65-F5344CB8AC3E}">
        <p14:creationId xmlns:p14="http://schemas.microsoft.com/office/powerpoint/2010/main" val="118662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Outline</a:t>
            </a:r>
            <a:endParaRPr kumimoji="1" lang="zh-CN" altLang="en-US" sz="4000" b="1" dirty="0">
              <a:latin typeface="Helvetica" pitchFamily="2" charset="0"/>
            </a:endParaRPr>
          </a:p>
        </p:txBody>
      </p:sp>
      <p:sp>
        <p:nvSpPr>
          <p:cNvPr id="4" name="文本框 3">
            <a:extLst>
              <a:ext uri="{FF2B5EF4-FFF2-40B4-BE49-F238E27FC236}">
                <a16:creationId xmlns:a16="http://schemas.microsoft.com/office/drawing/2014/main" id="{12AA8D0F-1993-6219-79D6-FAC0C792ECA6}"/>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02/17</a:t>
            </a:r>
            <a:endParaRPr kumimoji="1" lang="zh-CN" altLang="en-US" dirty="0">
              <a:latin typeface="Helvetica" pitchFamily="2" charset="0"/>
            </a:endParaRPr>
          </a:p>
        </p:txBody>
      </p:sp>
      <p:sp>
        <p:nvSpPr>
          <p:cNvPr id="5" name="文本框 80">
            <a:extLst>
              <a:ext uri="{FF2B5EF4-FFF2-40B4-BE49-F238E27FC236}">
                <a16:creationId xmlns:a16="http://schemas.microsoft.com/office/drawing/2014/main" id="{43684B71-DBC6-97E8-7C69-C228C7C98C0E}"/>
              </a:ext>
            </a:extLst>
          </p:cNvPr>
          <p:cNvSpPr txBox="1"/>
          <p:nvPr/>
        </p:nvSpPr>
        <p:spPr>
          <a:xfrm>
            <a:off x="726330" y="1639538"/>
            <a:ext cx="10477204" cy="575414"/>
          </a:xfrm>
          <a:prstGeom prst="rect">
            <a:avLst/>
          </a:prstGeom>
          <a:noFill/>
        </p:spPr>
        <p:txBody>
          <a:bodyPr wrap="square" rtlCol="0">
            <a:spAutoFit/>
          </a:bodyPr>
          <a:lstStyle/>
          <a:p>
            <a:pPr marL="800100" lvl="1" indent="-342900">
              <a:lnSpc>
                <a:spcPct val="120000"/>
              </a:lnSpc>
              <a:spcBef>
                <a:spcPts val="600"/>
              </a:spcBef>
              <a:buSzPct val="70000"/>
              <a:buFont typeface="Wingdings" pitchFamily="2" charset="2"/>
              <a:buChar char="l"/>
            </a:pPr>
            <a:r>
              <a:rPr lang="en-US" altLang="zh-CN" sz="2800" b="1" dirty="0">
                <a:latin typeface="Arial" panose="020B0604020202020204" pitchFamily="34" charset="0"/>
                <a:ea typeface="微软雅黑" panose="020B0503020204020204" pitchFamily="34" charset="-122"/>
                <a:cs typeface="Arial" panose="020B0604020202020204" pitchFamily="34" charset="0"/>
              </a:rPr>
              <a:t>Background</a:t>
            </a:r>
            <a:r>
              <a:rPr lang="en-US" altLang="zh-CN" sz="2800" dirty="0">
                <a:latin typeface="Arial" panose="020B0604020202020204" pitchFamily="34" charset="0"/>
                <a:ea typeface="微软雅黑" panose="020B0503020204020204" pitchFamily="34" charset="-122"/>
                <a:cs typeface="Arial" panose="020B0604020202020204" pitchFamily="34" charset="0"/>
              </a:rPr>
              <a:t>:</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kumimoji="1" lang="en-US" altLang="zh-CN" sz="2800" dirty="0">
                <a:latin typeface="Helvetica" pitchFamily="2" charset="0"/>
                <a:ea typeface="微软雅黑" panose="020B0503020204020204" pitchFamily="34" charset="-122"/>
                <a:cs typeface="Arial" panose="020B0604020202020204" pitchFamily="34" charset="0"/>
              </a:rPr>
              <a:t>C</a:t>
            </a:r>
            <a:r>
              <a:rPr kumimoji="1" lang="en" altLang="zh-CN" sz="2800" dirty="0">
                <a:latin typeface="Helvetica" pitchFamily="2" charset="0"/>
              </a:rPr>
              <a:t>alibration </a:t>
            </a:r>
            <a:r>
              <a:rPr kumimoji="1" lang="en-US" altLang="zh-CN" sz="2800" dirty="0">
                <a:latin typeface="Helvetica" pitchFamily="2" charset="0"/>
              </a:rPr>
              <a:t>C</a:t>
            </a:r>
            <a:r>
              <a:rPr kumimoji="1" lang="en" altLang="zh-CN" sz="2800" dirty="0">
                <a:latin typeface="Helvetica" pitchFamily="2" charset="0"/>
              </a:rPr>
              <a:t>hallenge</a:t>
            </a:r>
            <a:r>
              <a:rPr kumimoji="1" lang="zh-CN" altLang="en-US" sz="2800" dirty="0">
                <a:latin typeface="Helvetica" pitchFamily="2" charset="0"/>
              </a:rPr>
              <a:t> </a:t>
            </a:r>
            <a:r>
              <a:rPr kumimoji="1" lang="en-US" altLang="zh-CN" sz="2800" dirty="0">
                <a:latin typeface="Helvetica" pitchFamily="2" charset="0"/>
              </a:rPr>
              <a:t>&amp;</a:t>
            </a:r>
            <a:r>
              <a:rPr kumimoji="1" lang="zh-CN" altLang="en-US" sz="2800" dirty="0">
                <a:latin typeface="Helvetica" pitchFamily="2" charset="0"/>
              </a:rPr>
              <a:t> </a:t>
            </a:r>
            <a:r>
              <a:rPr kumimoji="1" lang="en-US" altLang="zh-CN" sz="2800" dirty="0">
                <a:latin typeface="Helvetica" pitchFamily="2" charset="0"/>
              </a:rPr>
              <a:t>Existing</a:t>
            </a:r>
            <a:r>
              <a:rPr kumimoji="1" lang="zh-CN" altLang="en-US" sz="2800" dirty="0">
                <a:latin typeface="Helvetica" pitchFamily="2" charset="0"/>
              </a:rPr>
              <a:t> </a:t>
            </a:r>
            <a:r>
              <a:rPr kumimoji="1" lang="en-US" altLang="zh-CN" sz="2800" dirty="0">
                <a:latin typeface="Helvetica" pitchFamily="2" charset="0"/>
              </a:rPr>
              <a:t>Work</a:t>
            </a:r>
            <a:endParaRPr lang="en-US" altLang="zh-CN" sz="2800" dirty="0">
              <a:latin typeface="Arial" panose="020B0604020202020204" pitchFamily="34" charset="0"/>
              <a:ea typeface="微软雅黑" panose="020B0503020204020204" pitchFamily="34" charset="-122"/>
              <a:cs typeface="Arial" panose="020B0604020202020204" pitchFamily="34" charset="0"/>
            </a:endParaRPr>
          </a:p>
        </p:txBody>
      </p:sp>
      <p:sp>
        <p:nvSpPr>
          <p:cNvPr id="6" name="文本框 80">
            <a:extLst>
              <a:ext uri="{FF2B5EF4-FFF2-40B4-BE49-F238E27FC236}">
                <a16:creationId xmlns:a16="http://schemas.microsoft.com/office/drawing/2014/main" id="{4DFBB2A9-AB8D-A4DE-CE47-68B24DC8F555}"/>
              </a:ext>
            </a:extLst>
          </p:cNvPr>
          <p:cNvSpPr txBox="1"/>
          <p:nvPr/>
        </p:nvSpPr>
        <p:spPr>
          <a:xfrm>
            <a:off x="726330" y="2415625"/>
            <a:ext cx="10690969" cy="1078885"/>
          </a:xfrm>
          <a:prstGeom prst="rect">
            <a:avLst/>
          </a:prstGeom>
          <a:noFill/>
        </p:spPr>
        <p:txBody>
          <a:bodyPr wrap="square" rtlCol="0">
            <a:spAutoFit/>
          </a:bodyPr>
          <a:lstStyle/>
          <a:p>
            <a:pPr marL="800100" lvl="1" indent="-342900">
              <a:lnSpc>
                <a:spcPct val="120000"/>
              </a:lnSpc>
              <a:spcBef>
                <a:spcPts val="600"/>
              </a:spcBef>
              <a:buSzPct val="70000"/>
              <a:buFont typeface="Wingdings" pitchFamily="2" charset="2"/>
              <a:buChar char="l"/>
            </a:pPr>
            <a:r>
              <a:rPr lang="en-US" altLang="zh-CN" sz="2800" b="1" dirty="0">
                <a:latin typeface="Arial" panose="020B0604020202020204" pitchFamily="34" charset="0"/>
                <a:ea typeface="微软雅黑" panose="020B0503020204020204" pitchFamily="34" charset="-122"/>
                <a:cs typeface="Arial" panose="020B0604020202020204" pitchFamily="34" charset="0"/>
              </a:rPr>
              <a:t>Method</a:t>
            </a:r>
            <a:r>
              <a:rPr lang="en-US" altLang="zh-CN" sz="2800" dirty="0">
                <a:latin typeface="Arial" panose="020B0604020202020204" pitchFamily="34" charset="0"/>
                <a:ea typeface="微软雅黑" panose="020B0503020204020204" pitchFamily="34" charset="-122"/>
                <a:cs typeface="Arial" panose="020B0604020202020204" pitchFamily="34" charset="0"/>
              </a:rPr>
              <a:t>:</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US" altLang="zh-CN" sz="2800" dirty="0">
                <a:latin typeface="Arial" panose="020B0604020202020204" pitchFamily="34" charset="0"/>
                <a:ea typeface="微软雅黑" panose="020B0503020204020204" pitchFamily="34" charset="-122"/>
                <a:cs typeface="Arial" panose="020B0604020202020204" pitchFamily="34" charset="0"/>
              </a:rPr>
              <a:t>﻿ Unconstrained </a:t>
            </a:r>
            <a:r>
              <a:rPr lang="en" altLang="zh-CN" sz="2800" dirty="0">
                <a:latin typeface="Arial" panose="020B0604020202020204" pitchFamily="34" charset="0"/>
                <a:ea typeface="微软雅黑" panose="020B0503020204020204" pitchFamily="34" charset="-122"/>
                <a:cs typeface="Arial" panose="020B0604020202020204" pitchFamily="34" charset="0"/>
              </a:rPr>
              <a:t>Monotonic Calibrator</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US" altLang="zh-CN" sz="2800" dirty="0">
                <a:latin typeface="Arial" panose="020B0604020202020204" pitchFamily="34" charset="0"/>
                <a:ea typeface="微软雅黑" panose="020B0503020204020204" pitchFamily="34" charset="-122"/>
                <a:cs typeface="Arial" panose="020B0604020202020204" pitchFamily="34" charset="0"/>
              </a:rPr>
              <a:t>&amp;</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 altLang="zh-CN" sz="2800" dirty="0">
                <a:latin typeface="Arial" panose="020B0604020202020204" pitchFamily="34" charset="0"/>
                <a:ea typeface="微软雅黑" panose="020B0503020204020204" pitchFamily="34" charset="-122"/>
                <a:cs typeface="Arial" panose="020B0604020202020204" pitchFamily="34" charset="0"/>
              </a:rPr>
              <a:t>Calibration-aware Learning Strategy</a:t>
            </a:r>
            <a:r>
              <a:rPr lang="en-US" altLang="zh-CN" sz="2800" dirty="0">
                <a:latin typeface="Arial" panose="020B0604020202020204" pitchFamily="34" charset="0"/>
                <a:ea typeface="微软雅黑" panose="020B0503020204020204" pitchFamily="34" charset="-122"/>
                <a:cs typeface="Arial" panose="020B0604020202020204" pitchFamily="34" charset="0"/>
              </a:rPr>
              <a:t>.</a:t>
            </a:r>
          </a:p>
        </p:txBody>
      </p:sp>
      <p:sp>
        <p:nvSpPr>
          <p:cNvPr id="7" name="文本框 80">
            <a:extLst>
              <a:ext uri="{FF2B5EF4-FFF2-40B4-BE49-F238E27FC236}">
                <a16:creationId xmlns:a16="http://schemas.microsoft.com/office/drawing/2014/main" id="{CB59F3B7-D369-E8A9-02C8-72A7E412E9F2}"/>
              </a:ext>
            </a:extLst>
          </p:cNvPr>
          <p:cNvSpPr txBox="1"/>
          <p:nvPr/>
        </p:nvSpPr>
        <p:spPr>
          <a:xfrm>
            <a:off x="726331" y="3698197"/>
            <a:ext cx="10477204" cy="1096326"/>
          </a:xfrm>
          <a:prstGeom prst="rect">
            <a:avLst/>
          </a:prstGeom>
          <a:noFill/>
        </p:spPr>
        <p:txBody>
          <a:bodyPr wrap="square" rtlCol="0">
            <a:spAutoFit/>
          </a:bodyPr>
          <a:lstStyle/>
          <a:p>
            <a:pPr marL="800100" lvl="1" indent="-342900">
              <a:lnSpc>
                <a:spcPct val="120000"/>
              </a:lnSpc>
              <a:spcBef>
                <a:spcPts val="600"/>
              </a:spcBef>
              <a:buSzPct val="70000"/>
              <a:buFont typeface="Wingdings" pitchFamily="2" charset="2"/>
              <a:buChar char="l"/>
            </a:pPr>
            <a:r>
              <a:rPr lang="en-US" altLang="zh-CN" sz="2800" b="1" dirty="0">
                <a:latin typeface="Arial" panose="020B0604020202020204" pitchFamily="34" charset="0"/>
                <a:ea typeface="微软雅黑" panose="020B0503020204020204" pitchFamily="34" charset="-122"/>
                <a:cs typeface="Arial" panose="020B0604020202020204" pitchFamily="34" charset="0"/>
              </a:rPr>
              <a:t>Experiments</a:t>
            </a:r>
            <a:r>
              <a:rPr lang="en-US" altLang="zh-CN" sz="2800" dirty="0">
                <a:latin typeface="Arial" panose="020B0604020202020204" pitchFamily="34" charset="0"/>
                <a:ea typeface="微软雅黑" panose="020B0503020204020204" pitchFamily="34" charset="-122"/>
                <a:cs typeface="Arial" panose="020B0604020202020204" pitchFamily="34" charset="0"/>
              </a:rPr>
              <a:t>:</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US" altLang="zh-CN" sz="2800" dirty="0">
                <a:latin typeface="Arial" panose="020B0604020202020204" pitchFamily="34" charset="0"/>
                <a:ea typeface="微软雅黑" panose="020B0503020204020204" pitchFamily="34" charset="-122"/>
                <a:cs typeface="Arial" panose="020B0604020202020204" pitchFamily="34" charset="0"/>
              </a:rPr>
              <a:t>﻿</a:t>
            </a:r>
            <a:r>
              <a:rPr kumimoji="1" lang="en" altLang="zh-CN" sz="2800" dirty="0">
                <a:latin typeface="Helvetica" pitchFamily="2" charset="0"/>
              </a:rPr>
              <a:t>Comparison Results, Ablation Study and Online A/B Tests.</a:t>
            </a:r>
            <a:endParaRPr kumimoji="1" lang="en-US" altLang="zh-CN" sz="2800" dirty="0">
              <a:latin typeface="Helvetica" pitchFamily="2" charset="0"/>
            </a:endParaRPr>
          </a:p>
        </p:txBody>
      </p:sp>
      <p:sp>
        <p:nvSpPr>
          <p:cNvPr id="8" name="文本框 80">
            <a:extLst>
              <a:ext uri="{FF2B5EF4-FFF2-40B4-BE49-F238E27FC236}">
                <a16:creationId xmlns:a16="http://schemas.microsoft.com/office/drawing/2014/main" id="{82C9B9AD-FD03-A190-1926-8307D63CFAA9}"/>
              </a:ext>
            </a:extLst>
          </p:cNvPr>
          <p:cNvSpPr txBox="1"/>
          <p:nvPr/>
        </p:nvSpPr>
        <p:spPr>
          <a:xfrm>
            <a:off x="726331" y="4995196"/>
            <a:ext cx="10477204" cy="561820"/>
          </a:xfrm>
          <a:prstGeom prst="rect">
            <a:avLst/>
          </a:prstGeom>
          <a:noFill/>
        </p:spPr>
        <p:txBody>
          <a:bodyPr wrap="square" rtlCol="0">
            <a:spAutoFit/>
          </a:bodyPr>
          <a:lstStyle/>
          <a:p>
            <a:pPr marL="800100" lvl="1" indent="-342900">
              <a:lnSpc>
                <a:spcPct val="120000"/>
              </a:lnSpc>
              <a:spcBef>
                <a:spcPts val="600"/>
              </a:spcBef>
              <a:buSzPct val="70000"/>
              <a:buFont typeface="Wingdings" pitchFamily="2" charset="2"/>
              <a:buChar char="l"/>
            </a:pPr>
            <a:r>
              <a:rPr lang="en-US" altLang="zh-CN" sz="2800" dirty="0">
                <a:latin typeface="Arial" panose="020B0604020202020204" pitchFamily="34" charset="0"/>
                <a:ea typeface="微软雅黑" panose="020B0503020204020204" pitchFamily="34" charset="-122"/>
                <a:cs typeface="Arial" panose="020B0604020202020204" pitchFamily="34" charset="0"/>
              </a:rPr>
              <a:t>Conclusion</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US" altLang="zh-CN" sz="2800" dirty="0">
                <a:latin typeface="Arial" panose="020B0604020202020204" pitchFamily="34" charset="0"/>
                <a:ea typeface="微软雅黑" panose="020B0503020204020204" pitchFamily="34" charset="-122"/>
                <a:cs typeface="Arial" panose="020B0604020202020204" pitchFamily="34" charset="0"/>
              </a:rPr>
              <a:t>and</a:t>
            </a:r>
            <a:r>
              <a:rPr lang="zh-CN" altLang="en-US" sz="2800" dirty="0">
                <a:latin typeface="Arial" panose="020B0604020202020204" pitchFamily="34" charset="0"/>
                <a:ea typeface="微软雅黑" panose="020B0503020204020204" pitchFamily="34" charset="-122"/>
                <a:cs typeface="Arial" panose="020B0604020202020204" pitchFamily="34" charset="0"/>
              </a:rPr>
              <a:t> </a:t>
            </a:r>
            <a:r>
              <a:rPr lang="en-US" altLang="zh-CN" sz="2800" dirty="0">
                <a:latin typeface="Arial" panose="020B0604020202020204" pitchFamily="34" charset="0"/>
                <a:ea typeface="微软雅黑" panose="020B0503020204020204" pitchFamily="34" charset="-122"/>
                <a:cs typeface="Arial" panose="020B0604020202020204" pitchFamily="34" charset="0"/>
              </a:rPr>
              <a:t>Highlights.</a:t>
            </a:r>
          </a:p>
        </p:txBody>
      </p:sp>
    </p:spTree>
    <p:extLst>
      <p:ext uri="{BB962C8B-B14F-4D97-AF65-F5344CB8AC3E}">
        <p14:creationId xmlns:p14="http://schemas.microsoft.com/office/powerpoint/2010/main" val="4204256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02B636C2-8C6F-7D27-6FC5-0E160320F9A9}"/>
              </a:ext>
            </a:extLst>
          </p:cNvPr>
          <p:cNvSpPr/>
          <p:nvPr/>
        </p:nvSpPr>
        <p:spPr>
          <a:xfrm>
            <a:off x="1359817" y="2409926"/>
            <a:ext cx="2578566" cy="16878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Background</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What is Calibration</a:t>
            </a:r>
          </a:p>
        </p:txBody>
      </p:sp>
      <p:sp>
        <p:nvSpPr>
          <p:cNvPr id="4" name="文本框 3">
            <a:extLst>
              <a:ext uri="{FF2B5EF4-FFF2-40B4-BE49-F238E27FC236}">
                <a16:creationId xmlns:a16="http://schemas.microsoft.com/office/drawing/2014/main" id="{0F0710BA-4ECF-DDC6-4A13-8C708EEA95BE}"/>
              </a:ext>
            </a:extLst>
          </p:cNvPr>
          <p:cNvSpPr txBox="1"/>
          <p:nvPr/>
        </p:nvSpPr>
        <p:spPr>
          <a:xfrm>
            <a:off x="762158" y="1650270"/>
            <a:ext cx="9615949" cy="589457"/>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Ranking system</a:t>
            </a:r>
            <a:r>
              <a:rPr kumimoji="1" lang="zh-CN" altLang="en-US" sz="2400" b="1" dirty="0">
                <a:latin typeface="Helvetica" pitchFamily="2" charset="0"/>
              </a:rPr>
              <a:t> </a:t>
            </a:r>
            <a:r>
              <a:rPr kumimoji="1" lang="en-US" altLang="zh-CN" sz="2400" dirty="0">
                <a:latin typeface="Helvetica" pitchFamily="2" charset="0"/>
              </a:rPr>
              <a:t>learns</a:t>
            </a:r>
            <a:r>
              <a:rPr kumimoji="1" lang="zh-CN" altLang="en-US" sz="2400" dirty="0">
                <a:latin typeface="Helvetica" pitchFamily="2" charset="0"/>
              </a:rPr>
              <a:t> </a:t>
            </a:r>
            <a:r>
              <a:rPr kumimoji="1" lang="en" altLang="zh-CN" sz="2400" dirty="0">
                <a:latin typeface="Helvetica" pitchFamily="2" charset="0"/>
              </a:rPr>
              <a:t>matching scores </a:t>
            </a:r>
            <a:r>
              <a:rPr kumimoji="1" lang="en-US" altLang="zh-CN" sz="2400" dirty="0">
                <a:latin typeface="Helvetica" pitchFamily="2" charset="0"/>
              </a:rPr>
              <a:t>to sort candidates.</a:t>
            </a:r>
            <a:r>
              <a:rPr kumimoji="1" lang="zh-CN" altLang="en-US" sz="2400" dirty="0">
                <a:latin typeface="Helvetica" pitchFamily="2" charset="0"/>
              </a:rPr>
              <a:t> </a:t>
            </a:r>
            <a:endParaRPr lang="en-US" altLang="zh-CN" sz="2400" i="0" u="none" strike="noStrike" dirty="0">
              <a:effectLst/>
              <a:latin typeface="Arial" panose="020B0604020202020204" pitchFamily="34" charset="0"/>
            </a:endParaRPr>
          </a:p>
        </p:txBody>
      </p:sp>
      <p:pic>
        <p:nvPicPr>
          <p:cNvPr id="20" name="图片 19">
            <a:extLst>
              <a:ext uri="{FF2B5EF4-FFF2-40B4-BE49-F238E27FC236}">
                <a16:creationId xmlns:a16="http://schemas.microsoft.com/office/drawing/2014/main" id="{13C27093-D8F9-D2E6-100E-4DC648076662}"/>
              </a:ext>
            </a:extLst>
          </p:cNvPr>
          <p:cNvPicPr>
            <a:picLocks noChangeAspect="1"/>
          </p:cNvPicPr>
          <p:nvPr/>
        </p:nvPicPr>
        <p:blipFill>
          <a:blip r:embed="rId3"/>
          <a:stretch>
            <a:fillRect/>
          </a:stretch>
        </p:blipFill>
        <p:spPr>
          <a:xfrm>
            <a:off x="2680968" y="2561649"/>
            <a:ext cx="552741" cy="552741"/>
          </a:xfrm>
          <a:prstGeom prst="rect">
            <a:avLst/>
          </a:prstGeom>
        </p:spPr>
      </p:pic>
      <p:pic>
        <p:nvPicPr>
          <p:cNvPr id="23" name="图片 22">
            <a:extLst>
              <a:ext uri="{FF2B5EF4-FFF2-40B4-BE49-F238E27FC236}">
                <a16:creationId xmlns:a16="http://schemas.microsoft.com/office/drawing/2014/main" id="{78D9C797-88D6-D235-771C-BA6DC903AB19}"/>
              </a:ext>
            </a:extLst>
          </p:cNvPr>
          <p:cNvPicPr>
            <a:picLocks noChangeAspect="1"/>
          </p:cNvPicPr>
          <p:nvPr/>
        </p:nvPicPr>
        <p:blipFill>
          <a:blip r:embed="rId4"/>
          <a:stretch>
            <a:fillRect/>
          </a:stretch>
        </p:blipFill>
        <p:spPr>
          <a:xfrm>
            <a:off x="1909179" y="2561649"/>
            <a:ext cx="552741" cy="552741"/>
          </a:xfrm>
          <a:prstGeom prst="rect">
            <a:avLst/>
          </a:prstGeom>
        </p:spPr>
      </p:pic>
      <p:sp>
        <p:nvSpPr>
          <p:cNvPr id="24" name="文本框 23">
            <a:extLst>
              <a:ext uri="{FF2B5EF4-FFF2-40B4-BE49-F238E27FC236}">
                <a16:creationId xmlns:a16="http://schemas.microsoft.com/office/drawing/2014/main" id="{33506344-775A-6A24-23E6-B523FE4A408C}"/>
              </a:ext>
            </a:extLst>
          </p:cNvPr>
          <p:cNvSpPr txBox="1"/>
          <p:nvPr/>
        </p:nvSpPr>
        <p:spPr>
          <a:xfrm>
            <a:off x="1359817" y="3508270"/>
            <a:ext cx="2696654" cy="589457"/>
          </a:xfrm>
          <a:prstGeom prst="rect">
            <a:avLst/>
          </a:prstGeom>
          <a:noFill/>
        </p:spPr>
        <p:txBody>
          <a:bodyPr wrap="square" rtlCol="0">
            <a:spAutoFit/>
          </a:bodyPr>
          <a:lstStyle/>
          <a:p>
            <a:pPr>
              <a:lnSpc>
                <a:spcPct val="150000"/>
              </a:lnSpc>
            </a:pPr>
            <a:r>
              <a:rPr lang="en-US" altLang="zh-CN" sz="2400" i="0" u="sng" strike="noStrike" dirty="0">
                <a:effectLst/>
                <a:latin typeface="Arial" panose="020B0604020202020204" pitchFamily="34" charset="0"/>
              </a:rPr>
              <a:t>Recommendation</a:t>
            </a:r>
          </a:p>
        </p:txBody>
      </p:sp>
      <p:sp>
        <p:nvSpPr>
          <p:cNvPr id="25" name="文本框 24">
            <a:extLst>
              <a:ext uri="{FF2B5EF4-FFF2-40B4-BE49-F238E27FC236}">
                <a16:creationId xmlns:a16="http://schemas.microsoft.com/office/drawing/2014/main" id="{5DC86725-9362-E4DD-C950-DF0460A6BA0A}"/>
              </a:ext>
            </a:extLst>
          </p:cNvPr>
          <p:cNvSpPr txBox="1"/>
          <p:nvPr/>
        </p:nvSpPr>
        <p:spPr>
          <a:xfrm>
            <a:off x="1760026" y="3082282"/>
            <a:ext cx="851045" cy="496931"/>
          </a:xfrm>
          <a:prstGeom prst="rect">
            <a:avLst/>
          </a:prstGeom>
          <a:noFill/>
        </p:spPr>
        <p:txBody>
          <a:bodyPr wrap="square" rtlCol="0">
            <a:spAutoFit/>
          </a:bodyPr>
          <a:lstStyle/>
          <a:p>
            <a:pPr>
              <a:lnSpc>
                <a:spcPct val="150000"/>
              </a:lnSpc>
            </a:pPr>
            <a:r>
              <a:rPr lang="en-US" altLang="zh-CN" sz="2000" i="0" u="none" strike="noStrike" dirty="0">
                <a:effectLst/>
                <a:latin typeface="Arial" panose="020B0604020202020204" pitchFamily="34" charset="0"/>
              </a:rPr>
              <a:t>User</a:t>
            </a:r>
          </a:p>
        </p:txBody>
      </p:sp>
      <p:sp>
        <p:nvSpPr>
          <p:cNvPr id="26" name="文本框 25">
            <a:extLst>
              <a:ext uri="{FF2B5EF4-FFF2-40B4-BE49-F238E27FC236}">
                <a16:creationId xmlns:a16="http://schemas.microsoft.com/office/drawing/2014/main" id="{7CCEBD16-9D30-4C4D-E436-7F0C3E403BFD}"/>
              </a:ext>
            </a:extLst>
          </p:cNvPr>
          <p:cNvSpPr txBox="1"/>
          <p:nvPr/>
        </p:nvSpPr>
        <p:spPr>
          <a:xfrm>
            <a:off x="2650700" y="3076479"/>
            <a:ext cx="851045" cy="496931"/>
          </a:xfrm>
          <a:prstGeom prst="rect">
            <a:avLst/>
          </a:prstGeom>
          <a:noFill/>
        </p:spPr>
        <p:txBody>
          <a:bodyPr wrap="square" rtlCol="0">
            <a:spAutoFit/>
          </a:bodyPr>
          <a:lstStyle/>
          <a:p>
            <a:pPr>
              <a:lnSpc>
                <a:spcPct val="150000"/>
              </a:lnSpc>
            </a:pPr>
            <a:r>
              <a:rPr lang="en-US" altLang="zh-CN" sz="2000" i="0" u="none" strike="noStrike" dirty="0">
                <a:effectLst/>
                <a:latin typeface="Arial" panose="020B0604020202020204" pitchFamily="34" charset="0"/>
              </a:rPr>
              <a:t>Item</a:t>
            </a:r>
          </a:p>
        </p:txBody>
      </p:sp>
      <p:pic>
        <p:nvPicPr>
          <p:cNvPr id="27" name="图片 26">
            <a:extLst>
              <a:ext uri="{FF2B5EF4-FFF2-40B4-BE49-F238E27FC236}">
                <a16:creationId xmlns:a16="http://schemas.microsoft.com/office/drawing/2014/main" id="{851C5CCB-804A-7D20-17B9-0E4136F1CC1B}"/>
              </a:ext>
            </a:extLst>
          </p:cNvPr>
          <p:cNvPicPr>
            <a:picLocks noChangeAspect="1"/>
          </p:cNvPicPr>
          <p:nvPr/>
        </p:nvPicPr>
        <p:blipFill>
          <a:blip r:embed="rId5"/>
          <a:stretch>
            <a:fillRect/>
          </a:stretch>
        </p:blipFill>
        <p:spPr>
          <a:xfrm>
            <a:off x="4562017" y="2590011"/>
            <a:ext cx="552741" cy="552741"/>
          </a:xfrm>
          <a:prstGeom prst="rect">
            <a:avLst/>
          </a:prstGeom>
        </p:spPr>
      </p:pic>
      <p:pic>
        <p:nvPicPr>
          <p:cNvPr id="29" name="图片 28">
            <a:extLst>
              <a:ext uri="{FF2B5EF4-FFF2-40B4-BE49-F238E27FC236}">
                <a16:creationId xmlns:a16="http://schemas.microsoft.com/office/drawing/2014/main" id="{BC8018F7-BD16-D389-E0FC-CCFF0E1CF629}"/>
              </a:ext>
            </a:extLst>
          </p:cNvPr>
          <p:cNvPicPr>
            <a:picLocks noChangeAspect="1"/>
          </p:cNvPicPr>
          <p:nvPr/>
        </p:nvPicPr>
        <p:blipFill>
          <a:blip r:embed="rId6"/>
          <a:stretch>
            <a:fillRect/>
          </a:stretch>
        </p:blipFill>
        <p:spPr>
          <a:xfrm>
            <a:off x="5743873" y="2571652"/>
            <a:ext cx="589457" cy="589457"/>
          </a:xfrm>
          <a:prstGeom prst="rect">
            <a:avLst/>
          </a:prstGeom>
        </p:spPr>
      </p:pic>
      <p:sp>
        <p:nvSpPr>
          <p:cNvPr id="30" name="文本框 29">
            <a:extLst>
              <a:ext uri="{FF2B5EF4-FFF2-40B4-BE49-F238E27FC236}">
                <a16:creationId xmlns:a16="http://schemas.microsoft.com/office/drawing/2014/main" id="{1EA6E529-9C95-B1FE-3BB7-002A88EC1D14}"/>
              </a:ext>
            </a:extLst>
          </p:cNvPr>
          <p:cNvSpPr txBox="1"/>
          <p:nvPr/>
        </p:nvSpPr>
        <p:spPr>
          <a:xfrm>
            <a:off x="4395232" y="3077690"/>
            <a:ext cx="1093365" cy="496931"/>
          </a:xfrm>
          <a:prstGeom prst="rect">
            <a:avLst/>
          </a:prstGeom>
          <a:noFill/>
        </p:spPr>
        <p:txBody>
          <a:bodyPr wrap="square" rtlCol="0">
            <a:spAutoFit/>
          </a:bodyPr>
          <a:lstStyle/>
          <a:p>
            <a:pPr>
              <a:lnSpc>
                <a:spcPct val="150000"/>
              </a:lnSpc>
            </a:pPr>
            <a:r>
              <a:rPr lang="en-US" altLang="zh-CN" sz="2000" i="0" u="none" strike="noStrike" dirty="0">
                <a:effectLst/>
                <a:latin typeface="Arial" panose="020B0604020202020204" pitchFamily="34" charset="0"/>
              </a:rPr>
              <a:t>Query</a:t>
            </a:r>
          </a:p>
        </p:txBody>
      </p:sp>
      <p:sp>
        <p:nvSpPr>
          <p:cNvPr id="34" name="文本框 33">
            <a:extLst>
              <a:ext uri="{FF2B5EF4-FFF2-40B4-BE49-F238E27FC236}">
                <a16:creationId xmlns:a16="http://schemas.microsoft.com/office/drawing/2014/main" id="{7EDAE893-7DD8-2E1A-7D42-A269B08E7691}"/>
              </a:ext>
            </a:extLst>
          </p:cNvPr>
          <p:cNvSpPr txBox="1"/>
          <p:nvPr/>
        </p:nvSpPr>
        <p:spPr>
          <a:xfrm>
            <a:off x="5420370" y="3098027"/>
            <a:ext cx="1574460" cy="496931"/>
          </a:xfrm>
          <a:prstGeom prst="rect">
            <a:avLst/>
          </a:prstGeom>
          <a:noFill/>
        </p:spPr>
        <p:txBody>
          <a:bodyPr wrap="square" rtlCol="0">
            <a:spAutoFit/>
          </a:bodyPr>
          <a:lstStyle/>
          <a:p>
            <a:pPr>
              <a:lnSpc>
                <a:spcPct val="150000"/>
              </a:lnSpc>
            </a:pPr>
            <a:r>
              <a:rPr lang="en-US" altLang="zh-CN" sz="2000" i="0" u="none" strike="noStrike" dirty="0">
                <a:effectLst/>
                <a:latin typeface="Arial" panose="020B0604020202020204" pitchFamily="34" charset="0"/>
              </a:rPr>
              <a:t>Document</a:t>
            </a:r>
          </a:p>
        </p:txBody>
      </p:sp>
      <p:sp>
        <p:nvSpPr>
          <p:cNvPr id="36" name="文本框 35">
            <a:extLst>
              <a:ext uri="{FF2B5EF4-FFF2-40B4-BE49-F238E27FC236}">
                <a16:creationId xmlns:a16="http://schemas.microsoft.com/office/drawing/2014/main" id="{9E94B348-482D-F98C-6D4E-3A4948D1B341}"/>
              </a:ext>
            </a:extLst>
          </p:cNvPr>
          <p:cNvSpPr txBox="1"/>
          <p:nvPr/>
        </p:nvSpPr>
        <p:spPr>
          <a:xfrm>
            <a:off x="4220344" y="3498144"/>
            <a:ext cx="2696654" cy="589457"/>
          </a:xfrm>
          <a:prstGeom prst="rect">
            <a:avLst/>
          </a:prstGeom>
          <a:noFill/>
        </p:spPr>
        <p:txBody>
          <a:bodyPr wrap="square" rtlCol="0">
            <a:spAutoFit/>
          </a:bodyPr>
          <a:lstStyle/>
          <a:p>
            <a:pPr algn="ctr">
              <a:lnSpc>
                <a:spcPct val="150000"/>
              </a:lnSpc>
            </a:pPr>
            <a:r>
              <a:rPr lang="en-US" altLang="zh-CN" sz="2400" i="0" u="sng" strike="noStrike" dirty="0">
                <a:effectLst/>
                <a:latin typeface="Arial" panose="020B0604020202020204" pitchFamily="34" charset="0"/>
              </a:rPr>
              <a:t>Search</a:t>
            </a:r>
          </a:p>
        </p:txBody>
      </p:sp>
      <p:sp>
        <p:nvSpPr>
          <p:cNvPr id="37" name="右箭头 36">
            <a:extLst>
              <a:ext uri="{FF2B5EF4-FFF2-40B4-BE49-F238E27FC236}">
                <a16:creationId xmlns:a16="http://schemas.microsoft.com/office/drawing/2014/main" id="{EFF3D5C4-5242-CC3C-0A3F-C15801850878}"/>
              </a:ext>
            </a:extLst>
          </p:cNvPr>
          <p:cNvSpPr/>
          <p:nvPr/>
        </p:nvSpPr>
        <p:spPr>
          <a:xfrm>
            <a:off x="7308661" y="3125019"/>
            <a:ext cx="427838" cy="23736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39" name="矩形 38">
            <a:extLst>
              <a:ext uri="{FF2B5EF4-FFF2-40B4-BE49-F238E27FC236}">
                <a16:creationId xmlns:a16="http://schemas.microsoft.com/office/drawing/2014/main" id="{68C76684-FB76-EFB3-C689-202BC7D8EA71}"/>
              </a:ext>
            </a:extLst>
          </p:cNvPr>
          <p:cNvSpPr/>
          <p:nvPr/>
        </p:nvSpPr>
        <p:spPr>
          <a:xfrm>
            <a:off x="4280001" y="2399800"/>
            <a:ext cx="2578566" cy="168780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a:extLst>
              <a:ext uri="{FF2B5EF4-FFF2-40B4-BE49-F238E27FC236}">
                <a16:creationId xmlns:a16="http://schemas.microsoft.com/office/drawing/2014/main" id="{ECA2ED28-DCDC-C014-1523-A1A73A4F9B15}"/>
              </a:ext>
            </a:extLst>
          </p:cNvPr>
          <p:cNvSpPr txBox="1"/>
          <p:nvPr/>
        </p:nvSpPr>
        <p:spPr>
          <a:xfrm>
            <a:off x="7797202" y="3012866"/>
            <a:ext cx="3848035" cy="461665"/>
          </a:xfrm>
          <a:prstGeom prst="rect">
            <a:avLst/>
          </a:prstGeom>
          <a:noFill/>
        </p:spPr>
        <p:txBody>
          <a:bodyPr wrap="square" rtlCol="0">
            <a:spAutoFit/>
          </a:bodyPr>
          <a:lstStyle/>
          <a:p>
            <a:r>
              <a:rPr kumimoji="1" lang="en-US" altLang="zh-CN" sz="2400" dirty="0">
                <a:latin typeface="Helvetica" pitchFamily="2" charset="0"/>
              </a:rPr>
              <a:t>Main</a:t>
            </a:r>
            <a:r>
              <a:rPr kumimoji="1" lang="zh-CN" altLang="en-US" sz="2400" dirty="0">
                <a:latin typeface="Helvetica" pitchFamily="2" charset="0"/>
              </a:rPr>
              <a:t> </a:t>
            </a:r>
            <a:r>
              <a:rPr kumimoji="1" lang="en-US" altLang="zh-CN" sz="2400" dirty="0">
                <a:latin typeface="Helvetica" pitchFamily="2" charset="0"/>
              </a:rPr>
              <a:t>focus: </a:t>
            </a:r>
            <a:r>
              <a:rPr kumimoji="1" lang="en-US" altLang="zh-CN" sz="2400" b="1" dirty="0">
                <a:latin typeface="Helvetica" pitchFamily="2" charset="0"/>
              </a:rPr>
              <a:t>relative order</a:t>
            </a:r>
            <a:endParaRPr kumimoji="1" lang="zh-CN" altLang="en-US" sz="2400" dirty="0">
              <a:latin typeface="Helvetica" pitchFamily="2" charset="0"/>
            </a:endParaRPr>
          </a:p>
        </p:txBody>
      </p:sp>
      <p:sp>
        <p:nvSpPr>
          <p:cNvPr id="47" name="文本框 46">
            <a:extLst>
              <a:ext uri="{FF2B5EF4-FFF2-40B4-BE49-F238E27FC236}">
                <a16:creationId xmlns:a16="http://schemas.microsoft.com/office/drawing/2014/main" id="{3D898F15-EFA6-5798-EF12-5B48C35DE62C}"/>
              </a:ext>
            </a:extLst>
          </p:cNvPr>
          <p:cNvSpPr txBox="1"/>
          <p:nvPr/>
        </p:nvSpPr>
        <p:spPr>
          <a:xfrm>
            <a:off x="762158" y="4134923"/>
            <a:ext cx="10743094" cy="589457"/>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dirty="0">
                <a:latin typeface="Helvetica" pitchFamily="2" charset="0"/>
              </a:rPr>
              <a:t>Accurate</a:t>
            </a:r>
            <a:r>
              <a:rPr kumimoji="1" lang="en-US" altLang="zh-CN" sz="2400" b="1" dirty="0">
                <a:latin typeface="Helvetica" pitchFamily="2" charset="0"/>
              </a:rPr>
              <a:t> </a:t>
            </a:r>
            <a:r>
              <a:rPr kumimoji="1" lang="en-US" altLang="zh-CN" sz="2400" b="1" dirty="0">
                <a:solidFill>
                  <a:srgbClr val="FF0000"/>
                </a:solidFill>
                <a:latin typeface="Helvetica" pitchFamily="2" charset="0"/>
              </a:rPr>
              <a:t>absolute values</a:t>
            </a:r>
            <a:r>
              <a:rPr kumimoji="1" lang="en-US" altLang="zh-CN" sz="2400" b="1" dirty="0">
                <a:latin typeface="Helvetica" pitchFamily="2" charset="0"/>
              </a:rPr>
              <a:t> </a:t>
            </a:r>
            <a:r>
              <a:rPr kumimoji="1" lang="en-US" altLang="zh-CN" sz="2400" dirty="0">
                <a:latin typeface="Helvetica" pitchFamily="2" charset="0"/>
              </a:rPr>
              <a:t>are essential for certain downstream tasks</a:t>
            </a:r>
            <a:endParaRPr lang="en-US" altLang="zh-CN" sz="2400" i="0" u="none" strike="noStrike" dirty="0">
              <a:effectLst/>
              <a:latin typeface="Arial" panose="020B0604020202020204" pitchFamily="34" charset="0"/>
            </a:endParaRPr>
          </a:p>
        </p:txBody>
      </p:sp>
      <p:pic>
        <p:nvPicPr>
          <p:cNvPr id="52" name="图片 51">
            <a:extLst>
              <a:ext uri="{FF2B5EF4-FFF2-40B4-BE49-F238E27FC236}">
                <a16:creationId xmlns:a16="http://schemas.microsoft.com/office/drawing/2014/main" id="{74EF03F7-C847-9F56-167F-6D975A5AD940}"/>
              </a:ext>
            </a:extLst>
          </p:cNvPr>
          <p:cNvPicPr>
            <a:picLocks noChangeAspect="1"/>
          </p:cNvPicPr>
          <p:nvPr/>
        </p:nvPicPr>
        <p:blipFill>
          <a:blip r:embed="rId7"/>
          <a:stretch>
            <a:fillRect/>
          </a:stretch>
        </p:blipFill>
        <p:spPr>
          <a:xfrm>
            <a:off x="1949971" y="4762092"/>
            <a:ext cx="780061" cy="780061"/>
          </a:xfrm>
          <a:prstGeom prst="rect">
            <a:avLst/>
          </a:prstGeom>
        </p:spPr>
      </p:pic>
      <p:sp>
        <p:nvSpPr>
          <p:cNvPr id="55" name="文本框 54">
            <a:extLst>
              <a:ext uri="{FF2B5EF4-FFF2-40B4-BE49-F238E27FC236}">
                <a16:creationId xmlns:a16="http://schemas.microsoft.com/office/drawing/2014/main" id="{AFA57A85-3612-E70B-5744-2FC8749535F8}"/>
              </a:ext>
            </a:extLst>
          </p:cNvPr>
          <p:cNvSpPr txBox="1"/>
          <p:nvPr/>
        </p:nvSpPr>
        <p:spPr>
          <a:xfrm>
            <a:off x="1332796" y="5613290"/>
            <a:ext cx="2014409" cy="707886"/>
          </a:xfrm>
          <a:prstGeom prst="rect">
            <a:avLst/>
          </a:prstGeom>
          <a:noFill/>
        </p:spPr>
        <p:txBody>
          <a:bodyPr wrap="square">
            <a:spAutoFit/>
          </a:bodyPr>
          <a:lstStyle/>
          <a:p>
            <a:pPr algn="ctr"/>
            <a:r>
              <a:rPr lang="en" altLang="zh-CN" sz="2000" dirty="0">
                <a:latin typeface="Helvetica" pitchFamily="2" charset="0"/>
              </a:rPr>
              <a:t>Advertisement bidding</a:t>
            </a:r>
            <a:endParaRPr lang="zh-CN" altLang="en-US" sz="2000" dirty="0">
              <a:latin typeface="Helvetica" pitchFamily="2" charset="0"/>
            </a:endParaRPr>
          </a:p>
        </p:txBody>
      </p:sp>
      <p:sp>
        <p:nvSpPr>
          <p:cNvPr id="65" name="文本框 64">
            <a:extLst>
              <a:ext uri="{FF2B5EF4-FFF2-40B4-BE49-F238E27FC236}">
                <a16:creationId xmlns:a16="http://schemas.microsoft.com/office/drawing/2014/main" id="{D609F027-0074-E33F-C6AA-C2B4B8FE325E}"/>
              </a:ext>
            </a:extLst>
          </p:cNvPr>
          <p:cNvSpPr txBox="1"/>
          <p:nvPr/>
        </p:nvSpPr>
        <p:spPr>
          <a:xfrm>
            <a:off x="3446985" y="4816613"/>
            <a:ext cx="7658507" cy="369332"/>
          </a:xfrm>
          <a:prstGeom prst="rect">
            <a:avLst/>
          </a:prstGeom>
          <a:noFill/>
        </p:spPr>
        <p:txBody>
          <a:bodyPr wrap="square">
            <a:spAutoFit/>
          </a:bodyPr>
          <a:lstStyle/>
          <a:p>
            <a:r>
              <a:rPr lang="en" altLang="zh-CN" dirty="0">
                <a:latin typeface="Helvetica" pitchFamily="2" charset="0"/>
              </a:rPr>
              <a:t>Expected Revenue (ER)</a:t>
            </a:r>
            <a:r>
              <a:rPr lang="zh-CN" altLang="en-US" dirty="0">
                <a:latin typeface="Helvetica" pitchFamily="2" charset="0"/>
              </a:rPr>
              <a:t> </a:t>
            </a:r>
            <a:r>
              <a:rPr lang="en-US" altLang="zh-CN" dirty="0">
                <a:latin typeface="Helvetica" pitchFamily="2" charset="0"/>
              </a:rPr>
              <a:t>=</a:t>
            </a:r>
            <a:r>
              <a:rPr lang="zh-CN" altLang="en-US" dirty="0">
                <a:latin typeface="Helvetica" pitchFamily="2" charset="0"/>
              </a:rPr>
              <a:t> </a:t>
            </a:r>
            <a:r>
              <a:rPr lang="en-US" altLang="zh-CN" dirty="0">
                <a:latin typeface="Helvetica" pitchFamily="2" charset="0"/>
              </a:rPr>
              <a:t>predicted Click-Through Rate (</a:t>
            </a:r>
            <a:r>
              <a:rPr lang="en-US" altLang="zh-CN" dirty="0" err="1">
                <a:latin typeface="Helvetica" pitchFamily="2" charset="0"/>
              </a:rPr>
              <a:t>pCTR</a:t>
            </a:r>
            <a:r>
              <a:rPr lang="en-US" altLang="zh-CN" dirty="0">
                <a:latin typeface="Helvetica" pitchFamily="2" charset="0"/>
              </a:rPr>
              <a:t>)</a:t>
            </a:r>
            <a:r>
              <a:rPr lang="zh-CN" altLang="en-US" dirty="0">
                <a:latin typeface="Helvetica" pitchFamily="2" charset="0"/>
              </a:rPr>
              <a:t> </a:t>
            </a:r>
            <a:r>
              <a:rPr lang="en-US" altLang="zh-CN" dirty="0">
                <a:latin typeface="Helvetica" pitchFamily="2" charset="0"/>
              </a:rPr>
              <a:t>× price </a:t>
            </a:r>
            <a:endParaRPr lang="zh-CN" altLang="en-US" dirty="0">
              <a:latin typeface="Helvetica" pitchFamily="2" charset="0"/>
            </a:endParaRPr>
          </a:p>
        </p:txBody>
      </p:sp>
      <p:sp>
        <p:nvSpPr>
          <p:cNvPr id="67" name="文本框 66">
            <a:extLst>
              <a:ext uri="{FF2B5EF4-FFF2-40B4-BE49-F238E27FC236}">
                <a16:creationId xmlns:a16="http://schemas.microsoft.com/office/drawing/2014/main" id="{F9405315-38D1-62CE-58C3-A21E61C57FD1}"/>
              </a:ext>
            </a:extLst>
          </p:cNvPr>
          <p:cNvSpPr txBox="1"/>
          <p:nvPr/>
        </p:nvSpPr>
        <p:spPr>
          <a:xfrm>
            <a:off x="3446985" y="5366354"/>
            <a:ext cx="7266602" cy="369332"/>
          </a:xfrm>
          <a:prstGeom prst="rect">
            <a:avLst/>
          </a:prstGeom>
          <a:noFill/>
        </p:spPr>
        <p:txBody>
          <a:bodyPr wrap="square">
            <a:spAutoFit/>
          </a:bodyPr>
          <a:lstStyle/>
          <a:p>
            <a:r>
              <a:rPr lang="en-US" altLang="zh-CN" dirty="0">
                <a:latin typeface="Helvetica" pitchFamily="2" charset="0"/>
              </a:rPr>
              <a:t>Assume price=10000,</a:t>
            </a:r>
            <a:endParaRPr lang="zh-CN" altLang="en-US" dirty="0">
              <a:latin typeface="Helvetica" pitchFamily="2" charset="0"/>
            </a:endParaRPr>
          </a:p>
        </p:txBody>
      </p:sp>
      <p:sp>
        <p:nvSpPr>
          <p:cNvPr id="70" name="文本框 69">
            <a:extLst>
              <a:ext uri="{FF2B5EF4-FFF2-40B4-BE49-F238E27FC236}">
                <a16:creationId xmlns:a16="http://schemas.microsoft.com/office/drawing/2014/main" id="{3B16380A-3AED-A3AA-D318-EA460EABE989}"/>
              </a:ext>
            </a:extLst>
          </p:cNvPr>
          <p:cNvSpPr txBox="1"/>
          <p:nvPr/>
        </p:nvSpPr>
        <p:spPr>
          <a:xfrm>
            <a:off x="5754508" y="5255669"/>
            <a:ext cx="2957173" cy="646331"/>
          </a:xfrm>
          <a:prstGeom prst="rect">
            <a:avLst/>
          </a:prstGeom>
          <a:noFill/>
        </p:spPr>
        <p:txBody>
          <a:bodyPr wrap="square">
            <a:spAutoFit/>
          </a:bodyPr>
          <a:lstStyle/>
          <a:p>
            <a:r>
              <a:rPr lang="en-US" altLang="zh-CN" dirty="0" err="1">
                <a:latin typeface="Helvetica" pitchFamily="2" charset="0"/>
              </a:rPr>
              <a:t>pCTR</a:t>
            </a:r>
            <a:r>
              <a:rPr lang="en-US" altLang="zh-CN" dirty="0">
                <a:latin typeface="Helvetica" pitchFamily="2" charset="0"/>
              </a:rPr>
              <a:t>=0.8 </a:t>
            </a:r>
            <a:r>
              <a:rPr lang="en-US" altLang="zh-CN" dirty="0">
                <a:latin typeface="Helvetica" pitchFamily="2" charset="0"/>
                <a:sym typeface="Wingdings" pitchFamily="2" charset="2"/>
              </a:rPr>
              <a:t></a:t>
            </a:r>
            <a:r>
              <a:rPr lang="en-US" altLang="zh-CN" dirty="0">
                <a:latin typeface="Helvetica" pitchFamily="2" charset="0"/>
              </a:rPr>
              <a:t> ER=8000</a:t>
            </a:r>
          </a:p>
          <a:p>
            <a:r>
              <a:rPr lang="en-US" altLang="zh-CN" dirty="0" err="1">
                <a:latin typeface="Helvetica" pitchFamily="2" charset="0"/>
              </a:rPr>
              <a:t>pCTR</a:t>
            </a:r>
            <a:r>
              <a:rPr lang="en-US" altLang="zh-CN" dirty="0">
                <a:latin typeface="Helvetica" pitchFamily="2" charset="0"/>
              </a:rPr>
              <a:t>=0.9 </a:t>
            </a:r>
            <a:r>
              <a:rPr lang="en-US" altLang="zh-CN" dirty="0">
                <a:latin typeface="Helvetica" pitchFamily="2" charset="0"/>
                <a:sym typeface="Wingdings" pitchFamily="2" charset="2"/>
              </a:rPr>
              <a:t> ER=9000</a:t>
            </a:r>
            <a:endParaRPr lang="zh-CN" altLang="en-US" dirty="0"/>
          </a:p>
        </p:txBody>
      </p:sp>
      <mc:AlternateContent xmlns:mc="http://schemas.openxmlformats.org/markup-compatibility/2006">
        <mc:Choice xmlns:a14="http://schemas.microsoft.com/office/drawing/2010/main" Requires="a14">
          <p:sp>
            <p:nvSpPr>
              <p:cNvPr id="72" name="文本框 71">
                <a:extLst>
                  <a:ext uri="{FF2B5EF4-FFF2-40B4-BE49-F238E27FC236}">
                    <a16:creationId xmlns:a16="http://schemas.microsoft.com/office/drawing/2014/main" id="{BAB8894C-8EC8-8C94-98FE-DCE9433A199E}"/>
                  </a:ext>
                </a:extLst>
              </p:cNvPr>
              <p:cNvSpPr txBox="1"/>
              <p:nvPr/>
            </p:nvSpPr>
            <p:spPr>
              <a:xfrm>
                <a:off x="4395232" y="6069709"/>
                <a:ext cx="4143007" cy="400110"/>
              </a:xfrm>
              <a:prstGeom prst="rect">
                <a:avLst/>
              </a:prstGeom>
              <a:noFill/>
            </p:spPr>
            <p:txBody>
              <a:bodyPr wrap="square">
                <a:spAutoFit/>
              </a:bodyPr>
              <a:lstStyle/>
              <a:p>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rPr>
                      <m:t>∆</m:t>
                    </m:r>
                  </m:oMath>
                </a14:m>
                <a:r>
                  <a:rPr lang="en-US" altLang="zh-CN" sz="2000" dirty="0" err="1">
                    <a:solidFill>
                      <a:srgbClr val="FF0000"/>
                    </a:solidFill>
                    <a:latin typeface="Helvetica" pitchFamily="2" charset="0"/>
                  </a:rPr>
                  <a:t>pCTR</a:t>
                </a:r>
                <a:r>
                  <a:rPr lang="en-US" altLang="zh-CN" sz="2000" dirty="0">
                    <a:solidFill>
                      <a:srgbClr val="FF0000"/>
                    </a:solidFill>
                    <a:latin typeface="Helvetica" pitchFamily="2" charset="0"/>
                  </a:rPr>
                  <a:t>=</a:t>
                </a:r>
                <a:r>
                  <a:rPr lang="en-US" altLang="zh-CN" sz="2000" dirty="0">
                    <a:solidFill>
                      <a:srgbClr val="FF0000"/>
                    </a:solidFill>
                    <a:latin typeface="Helvetica" pitchFamily="2" charset="0"/>
                    <a:sym typeface="Wingdings" pitchFamily="2" charset="2"/>
                  </a:rPr>
                  <a:t>0.1 leads to </a:t>
                </a:r>
                <a14:m>
                  <m:oMath xmlns:m="http://schemas.openxmlformats.org/officeDocument/2006/math">
                    <m:r>
                      <a:rPr lang="en-US" altLang="zh-CN" sz="2000" i="1" smtClean="0">
                        <a:solidFill>
                          <a:srgbClr val="FF0000"/>
                        </a:solidFill>
                        <a:latin typeface="Cambria Math" panose="02040503050406030204" pitchFamily="18" charset="0"/>
                        <a:ea typeface="Cambria Math" panose="02040503050406030204" pitchFamily="18" charset="0"/>
                      </a:rPr>
                      <m:t>∆</m:t>
                    </m:r>
                  </m:oMath>
                </a14:m>
                <a:r>
                  <a:rPr lang="en-US" altLang="zh-CN" sz="2000" dirty="0">
                    <a:solidFill>
                      <a:srgbClr val="FF0000"/>
                    </a:solidFill>
                    <a:latin typeface="Helvetica" pitchFamily="2" charset="0"/>
                  </a:rPr>
                  <a:t>ER=</a:t>
                </a:r>
                <a:r>
                  <a:rPr lang="en-US" altLang="zh-CN" sz="2000" dirty="0">
                    <a:solidFill>
                      <a:srgbClr val="FF0000"/>
                    </a:solidFill>
                    <a:latin typeface="Helvetica" pitchFamily="2" charset="0"/>
                    <a:sym typeface="Wingdings" pitchFamily="2" charset="2"/>
                  </a:rPr>
                  <a:t>1000 !!! </a:t>
                </a:r>
                <a:endParaRPr lang="zh-CN" altLang="en-US" sz="2000" dirty="0">
                  <a:solidFill>
                    <a:srgbClr val="FF0000"/>
                  </a:solidFill>
                </a:endParaRPr>
              </a:p>
            </p:txBody>
          </p:sp>
        </mc:Choice>
        <mc:Fallback>
          <p:sp>
            <p:nvSpPr>
              <p:cNvPr id="72" name="文本框 71">
                <a:extLst>
                  <a:ext uri="{FF2B5EF4-FFF2-40B4-BE49-F238E27FC236}">
                    <a16:creationId xmlns:a16="http://schemas.microsoft.com/office/drawing/2014/main" id="{BAB8894C-8EC8-8C94-98FE-DCE9433A199E}"/>
                  </a:ext>
                </a:extLst>
              </p:cNvPr>
              <p:cNvSpPr txBox="1">
                <a:spLocks noRot="1" noChangeAspect="1" noMove="1" noResize="1" noEditPoints="1" noAdjustHandles="1" noChangeArrowheads="1" noChangeShapeType="1" noTextEdit="1"/>
              </p:cNvSpPr>
              <p:nvPr/>
            </p:nvSpPr>
            <p:spPr>
              <a:xfrm>
                <a:off x="4395232" y="6069709"/>
                <a:ext cx="4143007" cy="400110"/>
              </a:xfrm>
              <a:prstGeom prst="rect">
                <a:avLst/>
              </a:prstGeom>
              <a:blipFill>
                <a:blip r:embed="rId8"/>
                <a:stretch>
                  <a:fillRect t="-6250" r="-306" b="-28125"/>
                </a:stretch>
              </a:blipFill>
            </p:spPr>
            <p:txBody>
              <a:bodyPr/>
              <a:lstStyle/>
              <a:p>
                <a:r>
                  <a:rPr lang="zh-CN" altLang="en-US">
                    <a:noFill/>
                  </a:rPr>
                  <a:t> </a:t>
                </a:r>
              </a:p>
            </p:txBody>
          </p:sp>
        </mc:Fallback>
      </mc:AlternateContent>
      <p:sp>
        <p:nvSpPr>
          <p:cNvPr id="73" name="矩形 72">
            <a:extLst>
              <a:ext uri="{FF2B5EF4-FFF2-40B4-BE49-F238E27FC236}">
                <a16:creationId xmlns:a16="http://schemas.microsoft.com/office/drawing/2014/main" id="{064C8349-8477-B372-F0AD-B2DACC00A9FD}"/>
              </a:ext>
            </a:extLst>
          </p:cNvPr>
          <p:cNvSpPr/>
          <p:nvPr/>
        </p:nvSpPr>
        <p:spPr>
          <a:xfrm>
            <a:off x="1355375" y="4770083"/>
            <a:ext cx="1991829" cy="156421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4" name="文本框 73">
            <a:extLst>
              <a:ext uri="{FF2B5EF4-FFF2-40B4-BE49-F238E27FC236}">
                <a16:creationId xmlns:a16="http://schemas.microsoft.com/office/drawing/2014/main" id="{4E009FC4-631D-98BB-9149-12D3546A8674}"/>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03/17</a:t>
            </a:r>
            <a:endParaRPr kumimoji="1" lang="zh-CN" altLang="en-US" dirty="0">
              <a:latin typeface="Helvetica" pitchFamily="2" charset="0"/>
            </a:endParaRPr>
          </a:p>
        </p:txBody>
      </p:sp>
      <p:sp>
        <p:nvSpPr>
          <p:cNvPr id="6" name="文本框 5">
            <a:extLst>
              <a:ext uri="{FF2B5EF4-FFF2-40B4-BE49-F238E27FC236}">
                <a16:creationId xmlns:a16="http://schemas.microsoft.com/office/drawing/2014/main" id="{F7F20522-BC82-EF23-9050-09EF71794BE2}"/>
              </a:ext>
            </a:extLst>
          </p:cNvPr>
          <p:cNvSpPr txBox="1"/>
          <p:nvPr/>
        </p:nvSpPr>
        <p:spPr>
          <a:xfrm>
            <a:off x="7998936" y="3498144"/>
            <a:ext cx="3646301" cy="369332"/>
          </a:xfrm>
          <a:prstGeom prst="rect">
            <a:avLst/>
          </a:prstGeom>
          <a:noFill/>
        </p:spPr>
        <p:txBody>
          <a:bodyPr wrap="square">
            <a:spAutoFit/>
          </a:bodyPr>
          <a:lstStyle/>
          <a:p>
            <a:r>
              <a:rPr kumimoji="1" lang="en-US" altLang="zh-CN" dirty="0">
                <a:latin typeface="Helvetica" pitchFamily="2" charset="0"/>
              </a:rPr>
              <a:t>H</a:t>
            </a:r>
            <a:r>
              <a:rPr kumimoji="1" lang="en-US" altLang="zh-CN" sz="1800" dirty="0">
                <a:latin typeface="Helvetica" pitchFamily="2" charset="0"/>
              </a:rPr>
              <a:t>igher score, greater relevance</a:t>
            </a:r>
            <a:endParaRPr lang="zh-CN" altLang="en-US" dirty="0"/>
          </a:p>
        </p:txBody>
      </p:sp>
    </p:spTree>
    <p:extLst>
      <p:ext uri="{BB962C8B-B14F-4D97-AF65-F5344CB8AC3E}">
        <p14:creationId xmlns:p14="http://schemas.microsoft.com/office/powerpoint/2010/main" val="3866236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a:extLst>
              <a:ext uri="{FF2B5EF4-FFF2-40B4-BE49-F238E27FC236}">
                <a16:creationId xmlns:a16="http://schemas.microsoft.com/office/drawing/2014/main" id="{9A4D396A-E910-EF37-8B3D-4ADF4A4CBEC2}"/>
              </a:ext>
            </a:extLst>
          </p:cNvPr>
          <p:cNvPicPr>
            <a:picLocks noChangeAspect="1"/>
          </p:cNvPicPr>
          <p:nvPr/>
        </p:nvPicPr>
        <p:blipFill>
          <a:blip r:embed="rId3"/>
          <a:stretch>
            <a:fillRect/>
          </a:stretch>
        </p:blipFill>
        <p:spPr>
          <a:xfrm>
            <a:off x="7944374" y="4507110"/>
            <a:ext cx="3884341" cy="646027"/>
          </a:xfrm>
          <a:prstGeom prst="rect">
            <a:avLst/>
          </a:prstGeom>
        </p:spPr>
      </p:pic>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Background</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How</a:t>
            </a:r>
            <a:r>
              <a:rPr kumimoji="1" lang="zh-CN" altLang="en-US" sz="3200" dirty="0">
                <a:latin typeface="Helvetica" pitchFamily="2" charset="0"/>
              </a:rPr>
              <a:t> </a:t>
            </a:r>
            <a:r>
              <a:rPr kumimoji="1" lang="en-US" altLang="zh-CN" sz="3200" dirty="0">
                <a:latin typeface="Helvetica" pitchFamily="2" charset="0"/>
              </a:rPr>
              <a:t>to Do</a:t>
            </a:r>
            <a:r>
              <a:rPr kumimoji="1" lang="zh-CN" altLang="en-US" sz="3200" dirty="0">
                <a:latin typeface="Helvetica" pitchFamily="2" charset="0"/>
              </a:rPr>
              <a:t> </a:t>
            </a:r>
            <a:r>
              <a:rPr kumimoji="1" lang="en-US" altLang="zh-CN" sz="3200" dirty="0">
                <a:latin typeface="Helvetica" pitchFamily="2" charset="0"/>
              </a:rPr>
              <a:t>Calibration</a:t>
            </a:r>
          </a:p>
        </p:txBody>
      </p:sp>
      <p:sp>
        <p:nvSpPr>
          <p:cNvPr id="4" name="文本框 3">
            <a:extLst>
              <a:ext uri="{FF2B5EF4-FFF2-40B4-BE49-F238E27FC236}">
                <a16:creationId xmlns:a16="http://schemas.microsoft.com/office/drawing/2014/main" id="{8F164F85-0DB5-8FB5-C092-C881A39FED5D}"/>
              </a:ext>
            </a:extLst>
          </p:cNvPr>
          <p:cNvSpPr txBox="1"/>
          <p:nvPr/>
        </p:nvSpPr>
        <p:spPr>
          <a:xfrm>
            <a:off x="762157" y="1650270"/>
            <a:ext cx="10604925" cy="577850"/>
          </a:xfrm>
          <a:prstGeom prst="rect">
            <a:avLst/>
          </a:prstGeom>
          <a:noFill/>
        </p:spPr>
        <p:txBody>
          <a:bodyPr wrap="square" rtlCol="0">
            <a:spAutoFit/>
          </a:bodyPr>
          <a:lstStyle/>
          <a:p>
            <a:pPr marL="457200" indent="-457200">
              <a:lnSpc>
                <a:spcPct val="150000"/>
              </a:lnSpc>
              <a:buFont typeface="Wingdings" pitchFamily="2" charset="2"/>
              <a:buChar char="p"/>
            </a:pPr>
            <a:r>
              <a:rPr lang="en-US" altLang="zh-CN" sz="2400" i="0" u="none" strike="noStrike" dirty="0">
                <a:effectLst/>
                <a:latin typeface="Arial" panose="020B0604020202020204" pitchFamily="34" charset="0"/>
              </a:rPr>
              <a:t>Learn a </a:t>
            </a:r>
            <a:r>
              <a:rPr lang="en-US" altLang="zh-CN" sz="2400" b="1" i="0" u="none" strike="noStrike" dirty="0">
                <a:effectLst/>
                <a:latin typeface="Arial" panose="020B0604020202020204" pitchFamily="34" charset="0"/>
              </a:rPr>
              <a:t>calibrator model</a:t>
            </a:r>
            <a:r>
              <a:rPr lang="en-US" altLang="zh-CN" sz="2400" i="0" u="none" strike="noStrike" dirty="0">
                <a:effectLst/>
                <a:latin typeface="Arial" panose="020B0604020202020204" pitchFamily="34" charset="0"/>
              </a:rPr>
              <a:t> for adjustment</a:t>
            </a: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E1F4C3FD-3344-4E9F-AA25-8FB6A14FBEC1}"/>
                  </a:ext>
                </a:extLst>
              </p:cNvPr>
              <p:cNvSpPr txBox="1"/>
              <p:nvPr/>
            </p:nvSpPr>
            <p:spPr>
              <a:xfrm>
                <a:off x="1350628" y="2387745"/>
                <a:ext cx="289420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m:t>
                      </m:r>
                      <m:r>
                        <a:rPr kumimoji="1" lang="en-US" altLang="zh-CN" sz="2800" b="1" i="1" smtClean="0">
                          <a:latin typeface="Cambria Math" panose="02040503050406030204" pitchFamily="18" charset="0"/>
                        </a:rPr>
                        <m:t>𝒙</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𝑦</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𝑠</m:t>
                      </m:r>
                      <m:r>
                        <a:rPr kumimoji="1" lang="en-US" altLang="zh-CN" sz="2800" b="0" i="1" smtClean="0">
                          <a:latin typeface="Cambria Math" panose="02040503050406030204" pitchFamily="18" charset="0"/>
                        </a:rPr>
                        <m:t>)</m:t>
                      </m:r>
                    </m:oMath>
                  </m:oMathPara>
                </a14:m>
                <a:endParaRPr kumimoji="1" lang="zh-CN" altLang="en-US" sz="2800" dirty="0"/>
              </a:p>
            </p:txBody>
          </p:sp>
        </mc:Choice>
        <mc:Fallback xmlns="">
          <p:sp>
            <p:nvSpPr>
              <p:cNvPr id="5" name="文本框 4">
                <a:extLst>
                  <a:ext uri="{FF2B5EF4-FFF2-40B4-BE49-F238E27FC236}">
                    <a16:creationId xmlns:a16="http://schemas.microsoft.com/office/drawing/2014/main" id="{E1F4C3FD-3344-4E9F-AA25-8FB6A14FBEC1}"/>
                  </a:ext>
                </a:extLst>
              </p:cNvPr>
              <p:cNvSpPr txBox="1">
                <a:spLocks noRot="1" noChangeAspect="1" noMove="1" noResize="1" noEditPoints="1" noAdjustHandles="1" noChangeArrowheads="1" noChangeShapeType="1" noTextEdit="1"/>
              </p:cNvSpPr>
              <p:nvPr/>
            </p:nvSpPr>
            <p:spPr>
              <a:xfrm>
                <a:off x="1350628" y="2387745"/>
                <a:ext cx="2894201" cy="523220"/>
              </a:xfrm>
              <a:prstGeom prst="rect">
                <a:avLst/>
              </a:prstGeom>
              <a:blipFill>
                <a:blip r:embed="rId4"/>
                <a:stretch>
                  <a:fillRect b="-16667"/>
                </a:stretch>
              </a:blipFill>
            </p:spPr>
            <p:txBody>
              <a:bodyPr/>
              <a:lstStyle/>
              <a:p>
                <a:r>
                  <a:rPr lang="zh-CN" altLang="en-US">
                    <a:noFill/>
                  </a:rPr>
                  <a:t> </a:t>
                </a:r>
              </a:p>
            </p:txBody>
          </p:sp>
        </mc:Fallback>
      </mc:AlternateContent>
      <p:sp>
        <p:nvSpPr>
          <p:cNvPr id="6" name="文本框 5">
            <a:extLst>
              <a:ext uri="{FF2B5EF4-FFF2-40B4-BE49-F238E27FC236}">
                <a16:creationId xmlns:a16="http://schemas.microsoft.com/office/drawing/2014/main" id="{DBB58E79-D7B4-34C4-DB2F-3920EF540D77}"/>
              </a:ext>
            </a:extLst>
          </p:cNvPr>
          <p:cNvSpPr txBox="1"/>
          <p:nvPr/>
        </p:nvSpPr>
        <p:spPr>
          <a:xfrm>
            <a:off x="1426128" y="3059668"/>
            <a:ext cx="1023457" cy="369332"/>
          </a:xfrm>
          <a:prstGeom prst="rect">
            <a:avLst/>
          </a:prstGeom>
          <a:noFill/>
        </p:spPr>
        <p:txBody>
          <a:bodyPr wrap="square" rtlCol="0">
            <a:spAutoFit/>
          </a:bodyPr>
          <a:lstStyle/>
          <a:p>
            <a:r>
              <a:rPr kumimoji="1" lang="en-US" altLang="zh-CN" dirty="0">
                <a:latin typeface="Helvetica" pitchFamily="2" charset="0"/>
              </a:rPr>
              <a:t>Feature</a:t>
            </a:r>
            <a:endParaRPr kumimoji="1" lang="zh-CN" altLang="en-US" dirty="0">
              <a:latin typeface="Helvetica" pitchFamily="2" charset="0"/>
            </a:endParaRPr>
          </a:p>
        </p:txBody>
      </p:sp>
      <p:sp>
        <p:nvSpPr>
          <p:cNvPr id="7" name="文本框 6">
            <a:extLst>
              <a:ext uri="{FF2B5EF4-FFF2-40B4-BE49-F238E27FC236}">
                <a16:creationId xmlns:a16="http://schemas.microsoft.com/office/drawing/2014/main" id="{F84DDB24-4749-27B3-C4A4-BD80C4BA5C4F}"/>
              </a:ext>
            </a:extLst>
          </p:cNvPr>
          <p:cNvSpPr txBox="1"/>
          <p:nvPr/>
        </p:nvSpPr>
        <p:spPr>
          <a:xfrm>
            <a:off x="2449585" y="3070591"/>
            <a:ext cx="1023457" cy="369332"/>
          </a:xfrm>
          <a:prstGeom prst="rect">
            <a:avLst/>
          </a:prstGeom>
          <a:noFill/>
        </p:spPr>
        <p:txBody>
          <a:bodyPr wrap="square" rtlCol="0">
            <a:spAutoFit/>
          </a:bodyPr>
          <a:lstStyle/>
          <a:p>
            <a:r>
              <a:rPr kumimoji="1" lang="en-US" altLang="zh-CN" dirty="0">
                <a:latin typeface="Helvetica" pitchFamily="2" charset="0"/>
              </a:rPr>
              <a:t>Label</a:t>
            </a:r>
            <a:endParaRPr kumimoji="1" lang="zh-CN" altLang="en-US" dirty="0">
              <a:latin typeface="Helvetica" pitchFamily="2" charset="0"/>
            </a:endParaRPr>
          </a:p>
        </p:txBody>
      </p:sp>
      <p:sp>
        <p:nvSpPr>
          <p:cNvPr id="8" name="文本框 7">
            <a:extLst>
              <a:ext uri="{FF2B5EF4-FFF2-40B4-BE49-F238E27FC236}">
                <a16:creationId xmlns:a16="http://schemas.microsoft.com/office/drawing/2014/main" id="{3823A1AD-163D-4E9B-1C6C-0DEB6460FEC9}"/>
              </a:ext>
            </a:extLst>
          </p:cNvPr>
          <p:cNvSpPr txBox="1"/>
          <p:nvPr/>
        </p:nvSpPr>
        <p:spPr>
          <a:xfrm>
            <a:off x="3322040" y="3059668"/>
            <a:ext cx="1023457" cy="369332"/>
          </a:xfrm>
          <a:prstGeom prst="rect">
            <a:avLst/>
          </a:prstGeom>
          <a:noFill/>
        </p:spPr>
        <p:txBody>
          <a:bodyPr wrap="square" rtlCol="0">
            <a:spAutoFit/>
          </a:bodyPr>
          <a:lstStyle/>
          <a:p>
            <a:r>
              <a:rPr kumimoji="1" lang="en-US" altLang="zh-CN" dirty="0">
                <a:latin typeface="Helvetica" pitchFamily="2" charset="0"/>
              </a:rPr>
              <a:t>Score</a:t>
            </a:r>
            <a:endParaRPr kumimoji="1" lang="zh-CN" altLang="en-US" dirty="0">
              <a:latin typeface="Helvetica" pitchFamily="2" charset="0"/>
            </a:endParaRPr>
          </a:p>
        </p:txBody>
      </p:sp>
      <p:cxnSp>
        <p:nvCxnSpPr>
          <p:cNvPr id="10" name="直线箭头连接符 9">
            <a:extLst>
              <a:ext uri="{FF2B5EF4-FFF2-40B4-BE49-F238E27FC236}">
                <a16:creationId xmlns:a16="http://schemas.microsoft.com/office/drawing/2014/main" id="{506727FA-422D-C58E-5470-CC96A5A35DCA}"/>
              </a:ext>
            </a:extLst>
          </p:cNvPr>
          <p:cNvCxnSpPr>
            <a:endCxn id="6" idx="0"/>
          </p:cNvCxnSpPr>
          <p:nvPr/>
        </p:nvCxnSpPr>
        <p:spPr>
          <a:xfrm flipH="1">
            <a:off x="1937857" y="2810312"/>
            <a:ext cx="511728" cy="2493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直线箭头连接符 10">
            <a:extLst>
              <a:ext uri="{FF2B5EF4-FFF2-40B4-BE49-F238E27FC236}">
                <a16:creationId xmlns:a16="http://schemas.microsoft.com/office/drawing/2014/main" id="{1C92E0F1-5564-6994-0C3B-271079FF0DD4}"/>
              </a:ext>
            </a:extLst>
          </p:cNvPr>
          <p:cNvCxnSpPr>
            <a:cxnSpLocks/>
          </p:cNvCxnSpPr>
          <p:nvPr/>
        </p:nvCxnSpPr>
        <p:spPr>
          <a:xfrm flipH="1">
            <a:off x="2797728" y="2799389"/>
            <a:ext cx="12583" cy="2943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直线箭头连接符 15">
            <a:extLst>
              <a:ext uri="{FF2B5EF4-FFF2-40B4-BE49-F238E27FC236}">
                <a16:creationId xmlns:a16="http://schemas.microsoft.com/office/drawing/2014/main" id="{93E670D4-393F-242E-A198-BFCA15B50856}"/>
              </a:ext>
            </a:extLst>
          </p:cNvPr>
          <p:cNvCxnSpPr>
            <a:cxnSpLocks/>
            <a:endCxn id="8" idx="0"/>
          </p:cNvCxnSpPr>
          <p:nvPr/>
        </p:nvCxnSpPr>
        <p:spPr>
          <a:xfrm>
            <a:off x="3145872" y="2799389"/>
            <a:ext cx="687897" cy="2602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文本框 20">
            <a:extLst>
              <a:ext uri="{FF2B5EF4-FFF2-40B4-BE49-F238E27FC236}">
                <a16:creationId xmlns:a16="http://schemas.microsoft.com/office/drawing/2014/main" id="{D1F84DC7-D262-68BC-3961-95977065B74F}"/>
              </a:ext>
            </a:extLst>
          </p:cNvPr>
          <p:cNvSpPr txBox="1"/>
          <p:nvPr/>
        </p:nvSpPr>
        <p:spPr>
          <a:xfrm>
            <a:off x="1547767" y="3398547"/>
            <a:ext cx="708872" cy="830997"/>
          </a:xfrm>
          <a:prstGeom prst="rect">
            <a:avLst/>
          </a:prstGeom>
          <a:noFill/>
        </p:spPr>
        <p:txBody>
          <a:bodyPr wrap="square" rtlCol="0">
            <a:spAutoFit/>
          </a:bodyPr>
          <a:lstStyle/>
          <a:p>
            <a:r>
              <a:rPr kumimoji="1" lang="en-US" altLang="zh-CN" sz="1600" dirty="0">
                <a:solidFill>
                  <a:schemeClr val="bg1">
                    <a:lumMod val="50000"/>
                  </a:schemeClr>
                </a:solidFill>
                <a:latin typeface="Helvetica" pitchFamily="2" charset="0"/>
              </a:rPr>
              <a:t>User, Item,…</a:t>
            </a:r>
            <a:endParaRPr kumimoji="1" lang="zh-CN" altLang="en-US" sz="1600" dirty="0">
              <a:solidFill>
                <a:schemeClr val="bg1">
                  <a:lumMod val="50000"/>
                </a:schemeClr>
              </a:solidFill>
              <a:latin typeface="Helvetica" pitchFamily="2" charset="0"/>
            </a:endParaRPr>
          </a:p>
        </p:txBody>
      </p:sp>
      <p:sp>
        <p:nvSpPr>
          <p:cNvPr id="22" name="文本框 21">
            <a:extLst>
              <a:ext uri="{FF2B5EF4-FFF2-40B4-BE49-F238E27FC236}">
                <a16:creationId xmlns:a16="http://schemas.microsoft.com/office/drawing/2014/main" id="{5E7A9056-0BFE-88D3-A45E-F457B95C2FA4}"/>
              </a:ext>
            </a:extLst>
          </p:cNvPr>
          <p:cNvSpPr txBox="1"/>
          <p:nvPr/>
        </p:nvSpPr>
        <p:spPr>
          <a:xfrm>
            <a:off x="2335808" y="3398547"/>
            <a:ext cx="923840" cy="861774"/>
          </a:xfrm>
          <a:prstGeom prst="rect">
            <a:avLst/>
          </a:prstGeom>
          <a:noFill/>
        </p:spPr>
        <p:txBody>
          <a:bodyPr wrap="square" rtlCol="0">
            <a:spAutoFit/>
          </a:bodyPr>
          <a:lstStyle/>
          <a:p>
            <a:pPr algn="ctr"/>
            <a:r>
              <a:rPr kumimoji="1" lang="en-US" altLang="zh-CN" sz="1600" dirty="0">
                <a:solidFill>
                  <a:schemeClr val="bg1">
                    <a:lumMod val="50000"/>
                  </a:schemeClr>
                </a:solidFill>
                <a:latin typeface="Helvetica" pitchFamily="2" charset="0"/>
              </a:rPr>
              <a:t>Binary</a:t>
            </a:r>
            <a:br>
              <a:rPr kumimoji="1" lang="en-US" altLang="zh-CN" sz="1600" dirty="0">
                <a:solidFill>
                  <a:schemeClr val="bg1">
                    <a:lumMod val="50000"/>
                  </a:schemeClr>
                </a:solidFill>
                <a:latin typeface="Helvetica" pitchFamily="2" charset="0"/>
              </a:rPr>
            </a:br>
            <a:r>
              <a:rPr kumimoji="1" lang="en-US" altLang="zh-CN" sz="1600" dirty="0">
                <a:solidFill>
                  <a:schemeClr val="bg1">
                    <a:lumMod val="50000"/>
                  </a:schemeClr>
                </a:solidFill>
                <a:latin typeface="Helvetica" pitchFamily="2" charset="0"/>
              </a:rPr>
              <a:t>0/1,</a:t>
            </a:r>
          </a:p>
          <a:p>
            <a:pPr algn="ctr"/>
            <a:r>
              <a:rPr kumimoji="1" lang="en-US" altLang="zh-CN" sz="1600" u="sng" dirty="0" err="1">
                <a:solidFill>
                  <a:schemeClr val="bg1">
                    <a:lumMod val="50000"/>
                  </a:schemeClr>
                </a:solidFill>
                <a:latin typeface="Helvetica" pitchFamily="2" charset="0"/>
              </a:rPr>
              <a:t>is_click</a:t>
            </a:r>
            <a:endParaRPr kumimoji="1" lang="zh-CN" altLang="en-US" sz="1600" u="sng" dirty="0">
              <a:solidFill>
                <a:schemeClr val="bg1">
                  <a:lumMod val="50000"/>
                </a:schemeClr>
              </a:solidFill>
              <a:latin typeface="Helvetica" pitchFamily="2" charset="0"/>
            </a:endParaRPr>
          </a:p>
        </p:txBody>
      </p:sp>
      <p:sp>
        <p:nvSpPr>
          <p:cNvPr id="23" name="文本框 22">
            <a:extLst>
              <a:ext uri="{FF2B5EF4-FFF2-40B4-BE49-F238E27FC236}">
                <a16:creationId xmlns:a16="http://schemas.microsoft.com/office/drawing/2014/main" id="{0AE95929-43D8-454F-0450-29832EBBC209}"/>
              </a:ext>
            </a:extLst>
          </p:cNvPr>
          <p:cNvSpPr txBox="1"/>
          <p:nvPr/>
        </p:nvSpPr>
        <p:spPr>
          <a:xfrm>
            <a:off x="3263843" y="3408312"/>
            <a:ext cx="923840" cy="861774"/>
          </a:xfrm>
          <a:prstGeom prst="rect">
            <a:avLst/>
          </a:prstGeom>
          <a:noFill/>
        </p:spPr>
        <p:txBody>
          <a:bodyPr wrap="square" rtlCol="0">
            <a:spAutoFit/>
          </a:bodyPr>
          <a:lstStyle/>
          <a:p>
            <a:pPr algn="ctr"/>
            <a:r>
              <a:rPr kumimoji="1" lang="en-US" altLang="zh-CN" sz="1600" dirty="0">
                <a:solidFill>
                  <a:schemeClr val="bg1">
                    <a:lumMod val="50000"/>
                  </a:schemeClr>
                </a:solidFill>
                <a:latin typeface="Helvetica" pitchFamily="2" charset="0"/>
              </a:rPr>
              <a:t>Prob.</a:t>
            </a:r>
            <a:br>
              <a:rPr kumimoji="1" lang="en-US" altLang="zh-CN" sz="1600" dirty="0">
                <a:solidFill>
                  <a:schemeClr val="bg1">
                    <a:lumMod val="50000"/>
                  </a:schemeClr>
                </a:solidFill>
                <a:latin typeface="Helvetica" pitchFamily="2" charset="0"/>
              </a:rPr>
            </a:br>
            <a:r>
              <a:rPr kumimoji="1" lang="en-US" altLang="zh-CN" sz="1600" dirty="0">
                <a:solidFill>
                  <a:schemeClr val="bg1">
                    <a:lumMod val="50000"/>
                  </a:schemeClr>
                </a:solidFill>
                <a:latin typeface="Helvetica" pitchFamily="2" charset="0"/>
              </a:rPr>
              <a:t>[0,1],</a:t>
            </a:r>
          </a:p>
          <a:p>
            <a:pPr algn="ctr"/>
            <a:r>
              <a:rPr kumimoji="1" lang="en-US" altLang="zh-CN" sz="1600" u="sng" dirty="0" err="1">
                <a:solidFill>
                  <a:schemeClr val="bg1">
                    <a:lumMod val="50000"/>
                  </a:schemeClr>
                </a:solidFill>
                <a:latin typeface="Helvetica" pitchFamily="2" charset="0"/>
              </a:rPr>
              <a:t>pCTR</a:t>
            </a:r>
            <a:endParaRPr kumimoji="1" lang="zh-CN" altLang="en-US" sz="1600" u="sng" dirty="0">
              <a:solidFill>
                <a:schemeClr val="bg1">
                  <a:lumMod val="50000"/>
                </a:schemeClr>
              </a:solidFill>
              <a:latin typeface="Helvetica" pitchFamily="2" charset="0"/>
            </a:endParaRPr>
          </a:p>
        </p:txBody>
      </p:sp>
      <p:pic>
        <p:nvPicPr>
          <p:cNvPr id="24" name="图片 23">
            <a:extLst>
              <a:ext uri="{FF2B5EF4-FFF2-40B4-BE49-F238E27FC236}">
                <a16:creationId xmlns:a16="http://schemas.microsoft.com/office/drawing/2014/main" id="{7DF399AA-4D2A-2A08-7BED-A05F211D194C}"/>
              </a:ext>
            </a:extLst>
          </p:cNvPr>
          <p:cNvPicPr>
            <a:picLocks noChangeAspect="1"/>
          </p:cNvPicPr>
          <p:nvPr/>
        </p:nvPicPr>
        <p:blipFill>
          <a:blip r:embed="rId5"/>
          <a:stretch>
            <a:fillRect/>
          </a:stretch>
        </p:blipFill>
        <p:spPr>
          <a:xfrm>
            <a:off x="5093109" y="2387745"/>
            <a:ext cx="4352741" cy="608049"/>
          </a:xfrm>
          <a:prstGeom prst="rect">
            <a:avLst/>
          </a:prstGeom>
        </p:spPr>
      </p:pic>
      <p:cxnSp>
        <p:nvCxnSpPr>
          <p:cNvPr id="25" name="直线箭头连接符 24">
            <a:extLst>
              <a:ext uri="{FF2B5EF4-FFF2-40B4-BE49-F238E27FC236}">
                <a16:creationId xmlns:a16="http://schemas.microsoft.com/office/drawing/2014/main" id="{F2A585E8-7105-B0C5-E75A-F3B35813D616}"/>
              </a:ext>
            </a:extLst>
          </p:cNvPr>
          <p:cNvCxnSpPr>
            <a:cxnSpLocks/>
          </p:cNvCxnSpPr>
          <p:nvPr/>
        </p:nvCxnSpPr>
        <p:spPr>
          <a:xfrm>
            <a:off x="7944374" y="2910965"/>
            <a:ext cx="0" cy="4278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文本框 27">
            <a:extLst>
              <a:ext uri="{FF2B5EF4-FFF2-40B4-BE49-F238E27FC236}">
                <a16:creationId xmlns:a16="http://schemas.microsoft.com/office/drawing/2014/main" id="{933AB306-B2E3-3AB0-C5AD-E2436190DA66}"/>
              </a:ext>
            </a:extLst>
          </p:cNvPr>
          <p:cNvSpPr txBox="1"/>
          <p:nvPr/>
        </p:nvSpPr>
        <p:spPr>
          <a:xfrm>
            <a:off x="7365177" y="3306132"/>
            <a:ext cx="1181441" cy="338554"/>
          </a:xfrm>
          <a:prstGeom prst="rect">
            <a:avLst/>
          </a:prstGeom>
          <a:noFill/>
        </p:spPr>
        <p:txBody>
          <a:bodyPr wrap="square" rtlCol="0">
            <a:spAutoFit/>
          </a:bodyPr>
          <a:lstStyle/>
          <a:p>
            <a:r>
              <a:rPr kumimoji="1" lang="en-US" altLang="zh-CN" sz="1600" dirty="0">
                <a:latin typeface="Helvetica" pitchFamily="2" charset="0"/>
              </a:rPr>
              <a:t>Calibrator</a:t>
            </a:r>
            <a:endParaRPr kumimoji="1" lang="zh-CN" altLang="en-US" sz="1600" dirty="0">
              <a:latin typeface="Helvetica" pitchFamily="2" charset="0"/>
            </a:endParaRPr>
          </a:p>
        </p:txBody>
      </p:sp>
      <p:sp>
        <p:nvSpPr>
          <p:cNvPr id="29" name="文本框 28">
            <a:extLst>
              <a:ext uri="{FF2B5EF4-FFF2-40B4-BE49-F238E27FC236}">
                <a16:creationId xmlns:a16="http://schemas.microsoft.com/office/drawing/2014/main" id="{B8CA226C-6E56-FB36-52C2-EFF89E78F814}"/>
              </a:ext>
            </a:extLst>
          </p:cNvPr>
          <p:cNvSpPr txBox="1"/>
          <p:nvPr/>
        </p:nvSpPr>
        <p:spPr>
          <a:xfrm>
            <a:off x="6096000" y="3301662"/>
            <a:ext cx="1339255" cy="584775"/>
          </a:xfrm>
          <a:prstGeom prst="rect">
            <a:avLst/>
          </a:prstGeom>
          <a:noFill/>
        </p:spPr>
        <p:txBody>
          <a:bodyPr wrap="square" rtlCol="0">
            <a:spAutoFit/>
          </a:bodyPr>
          <a:lstStyle/>
          <a:p>
            <a:r>
              <a:rPr kumimoji="1" lang="en-US" altLang="zh-CN" sz="1600" dirty="0">
                <a:latin typeface="Helvetica" pitchFamily="2" charset="0"/>
              </a:rPr>
              <a:t>Calibrated</a:t>
            </a:r>
            <a:br>
              <a:rPr kumimoji="1" lang="en-US" altLang="zh-CN" sz="1600" dirty="0">
                <a:latin typeface="Helvetica" pitchFamily="2" charset="0"/>
              </a:rPr>
            </a:br>
            <a:r>
              <a:rPr kumimoji="1" lang="en-US" altLang="zh-CN" sz="1600" dirty="0">
                <a:latin typeface="Helvetica" pitchFamily="2" charset="0"/>
              </a:rPr>
              <a:t>Prediction</a:t>
            </a:r>
            <a:endParaRPr kumimoji="1" lang="zh-CN" altLang="en-US" sz="1600" dirty="0">
              <a:latin typeface="Helvetica" pitchFamily="2" charset="0"/>
            </a:endParaRPr>
          </a:p>
        </p:txBody>
      </p:sp>
      <p:cxnSp>
        <p:nvCxnSpPr>
          <p:cNvPr id="30" name="直线箭头连接符 29">
            <a:extLst>
              <a:ext uri="{FF2B5EF4-FFF2-40B4-BE49-F238E27FC236}">
                <a16:creationId xmlns:a16="http://schemas.microsoft.com/office/drawing/2014/main" id="{ECA3E5AE-6526-F955-EDA2-C26F2698286D}"/>
              </a:ext>
            </a:extLst>
          </p:cNvPr>
          <p:cNvCxnSpPr>
            <a:cxnSpLocks/>
          </p:cNvCxnSpPr>
          <p:nvPr/>
        </p:nvCxnSpPr>
        <p:spPr>
          <a:xfrm flipH="1">
            <a:off x="6858525" y="2810312"/>
            <a:ext cx="410954" cy="5285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直线箭头连接符 32">
            <a:extLst>
              <a:ext uri="{FF2B5EF4-FFF2-40B4-BE49-F238E27FC236}">
                <a16:creationId xmlns:a16="http://schemas.microsoft.com/office/drawing/2014/main" id="{C31AA46A-160A-6505-4F50-15DA421BC2ED}"/>
              </a:ext>
            </a:extLst>
          </p:cNvPr>
          <p:cNvCxnSpPr>
            <a:cxnSpLocks/>
          </p:cNvCxnSpPr>
          <p:nvPr/>
        </p:nvCxnSpPr>
        <p:spPr>
          <a:xfrm flipH="1">
            <a:off x="5426270" y="2844887"/>
            <a:ext cx="346406" cy="4939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文本框 35">
            <a:extLst>
              <a:ext uri="{FF2B5EF4-FFF2-40B4-BE49-F238E27FC236}">
                <a16:creationId xmlns:a16="http://schemas.microsoft.com/office/drawing/2014/main" id="{BE834D46-73B1-3B60-2120-252E82A86B68}"/>
              </a:ext>
            </a:extLst>
          </p:cNvPr>
          <p:cNvSpPr txBox="1"/>
          <p:nvPr/>
        </p:nvSpPr>
        <p:spPr>
          <a:xfrm>
            <a:off x="4643298" y="3338818"/>
            <a:ext cx="1373956" cy="338554"/>
          </a:xfrm>
          <a:prstGeom prst="rect">
            <a:avLst/>
          </a:prstGeom>
          <a:noFill/>
        </p:spPr>
        <p:txBody>
          <a:bodyPr wrap="square" rtlCol="0">
            <a:spAutoFit/>
          </a:bodyPr>
          <a:lstStyle/>
          <a:p>
            <a:r>
              <a:rPr kumimoji="1" lang="en-US" altLang="zh-CN" sz="1600" dirty="0">
                <a:latin typeface="Helvetica" pitchFamily="2" charset="0"/>
              </a:rPr>
              <a:t>Actual Prob.</a:t>
            </a:r>
            <a:endParaRPr kumimoji="1" lang="zh-CN" altLang="en-US" sz="1600" dirty="0">
              <a:latin typeface="Helvetica" pitchFamily="2" charset="0"/>
            </a:endParaRPr>
          </a:p>
        </p:txBody>
      </p:sp>
      <p:sp>
        <p:nvSpPr>
          <p:cNvPr id="40" name="文本框 39">
            <a:extLst>
              <a:ext uri="{FF2B5EF4-FFF2-40B4-BE49-F238E27FC236}">
                <a16:creationId xmlns:a16="http://schemas.microsoft.com/office/drawing/2014/main" id="{B8D772B6-CDE0-3367-A2DC-FDB6C73C1890}"/>
              </a:ext>
            </a:extLst>
          </p:cNvPr>
          <p:cNvSpPr txBox="1"/>
          <p:nvPr/>
        </p:nvSpPr>
        <p:spPr>
          <a:xfrm>
            <a:off x="4629244" y="3660156"/>
            <a:ext cx="1594051" cy="307777"/>
          </a:xfrm>
          <a:prstGeom prst="rect">
            <a:avLst/>
          </a:prstGeom>
          <a:noFill/>
        </p:spPr>
        <p:txBody>
          <a:bodyPr wrap="square">
            <a:spAutoFit/>
          </a:bodyPr>
          <a:lstStyle/>
          <a:p>
            <a:r>
              <a:rPr lang="en" altLang="zh-CN" sz="1400" b="1" u="sng" dirty="0">
                <a:solidFill>
                  <a:schemeClr val="accent5"/>
                </a:solidFill>
                <a:latin typeface="Helvetica" pitchFamily="2" charset="0"/>
              </a:rPr>
              <a:t>unobservable</a:t>
            </a:r>
            <a:endParaRPr lang="zh-CN" altLang="en-US" sz="1400" b="1" u="sng" dirty="0">
              <a:solidFill>
                <a:schemeClr val="accent5"/>
              </a:solidFill>
              <a:latin typeface="Helvetica" pitchFamily="2" charset="0"/>
            </a:endParaRPr>
          </a:p>
        </p:txBody>
      </p:sp>
      <p:sp>
        <p:nvSpPr>
          <p:cNvPr id="41" name="文本框 40">
            <a:extLst>
              <a:ext uri="{FF2B5EF4-FFF2-40B4-BE49-F238E27FC236}">
                <a16:creationId xmlns:a16="http://schemas.microsoft.com/office/drawing/2014/main" id="{27A1B8C4-7749-030F-214B-207F852277E4}"/>
              </a:ext>
            </a:extLst>
          </p:cNvPr>
          <p:cNvSpPr txBox="1"/>
          <p:nvPr/>
        </p:nvSpPr>
        <p:spPr>
          <a:xfrm>
            <a:off x="793538" y="4138905"/>
            <a:ext cx="6571640" cy="1050929"/>
          </a:xfrm>
          <a:prstGeom prst="rect">
            <a:avLst/>
          </a:prstGeom>
          <a:noFill/>
        </p:spPr>
        <p:txBody>
          <a:bodyPr wrap="square" rtlCol="0">
            <a:spAutoFit/>
          </a:bodyPr>
          <a:lstStyle/>
          <a:p>
            <a:pPr marL="457200" indent="-457200">
              <a:lnSpc>
                <a:spcPct val="150000"/>
              </a:lnSpc>
              <a:buFont typeface="Wingdings" pitchFamily="2" charset="2"/>
              <a:buChar char="p"/>
            </a:pPr>
            <a:r>
              <a:rPr lang="en-US" altLang="zh-CN" sz="2400" dirty="0">
                <a:latin typeface="Arial" panose="020B0604020202020204" pitchFamily="34" charset="0"/>
              </a:rPr>
              <a:t>C</a:t>
            </a:r>
            <a:r>
              <a:rPr lang="en-US" altLang="zh-CN" sz="2400" i="0" u="none" strike="noStrike" dirty="0">
                <a:effectLst/>
                <a:latin typeface="Arial" panose="020B0604020202020204" pitchFamily="34" charset="0"/>
              </a:rPr>
              <a:t>alibration metrics for evaluation</a:t>
            </a:r>
          </a:p>
          <a:p>
            <a:pPr marL="800100" lvl="1" indent="-342900">
              <a:lnSpc>
                <a:spcPct val="150000"/>
              </a:lnSpc>
              <a:buFont typeface="Wingdings" pitchFamily="2" charset="2"/>
              <a:buChar char="Ø"/>
            </a:pPr>
            <a:r>
              <a:rPr lang="en-US" altLang="zh-CN" sz="2000" dirty="0">
                <a:latin typeface="Arial" panose="020B0604020202020204" pitchFamily="34" charset="0"/>
              </a:rPr>
              <a:t>We need the estimation of ground-truth P(y=1|x)</a:t>
            </a:r>
            <a:endParaRPr lang="en-US" altLang="zh-CN" sz="2000" i="0" u="none" strike="noStrike" dirty="0">
              <a:effectLst/>
              <a:latin typeface="Arial" panose="020B0604020202020204" pitchFamily="34" charset="0"/>
            </a:endParaRPr>
          </a:p>
        </p:txBody>
      </p:sp>
      <p:sp>
        <p:nvSpPr>
          <p:cNvPr id="46" name="文本框 45">
            <a:extLst>
              <a:ext uri="{FF2B5EF4-FFF2-40B4-BE49-F238E27FC236}">
                <a16:creationId xmlns:a16="http://schemas.microsoft.com/office/drawing/2014/main" id="{978E026B-C6FF-6F3B-6668-8A6828800D20}"/>
              </a:ext>
            </a:extLst>
          </p:cNvPr>
          <p:cNvSpPr txBox="1"/>
          <p:nvPr/>
        </p:nvSpPr>
        <p:spPr>
          <a:xfrm>
            <a:off x="7944374" y="3532311"/>
            <a:ext cx="4667445" cy="1021883"/>
          </a:xfrm>
          <a:prstGeom prst="rect">
            <a:avLst/>
          </a:prstGeom>
          <a:noFill/>
        </p:spPr>
        <p:txBody>
          <a:bodyPr wrap="square">
            <a:spAutoFit/>
          </a:bodyPr>
          <a:lstStyle/>
          <a:p>
            <a:pPr marL="0" lvl="2">
              <a:lnSpc>
                <a:spcPct val="150000"/>
              </a:lnSpc>
            </a:pPr>
            <a:r>
              <a:rPr lang="en-US" altLang="zh-CN" sz="1400" b="1" i="0" u="sng" strike="noStrike" dirty="0">
                <a:effectLst/>
                <a:latin typeface="Arial" panose="020B0604020202020204" pitchFamily="34" charset="0"/>
              </a:rPr>
              <a:t>Expected Calibration Error (ECE)</a:t>
            </a:r>
            <a:br>
              <a:rPr lang="en-US" altLang="zh-CN" sz="1400" b="1" i="0" u="sng" strike="noStrike" dirty="0">
                <a:effectLst/>
                <a:latin typeface="Arial" panose="020B0604020202020204" pitchFamily="34" charset="0"/>
              </a:rPr>
            </a:br>
            <a:r>
              <a:rPr lang="en" altLang="zh-CN" sz="1400" b="1" u="sng" dirty="0">
                <a:latin typeface="Arial" panose="020B0604020202020204" pitchFamily="34" charset="0"/>
              </a:rPr>
              <a:t>Field Relative Calibration Error (FRCE)</a:t>
            </a:r>
            <a:endParaRPr lang="zh-CN" altLang="en-US" sz="1400" b="1" u="sng" dirty="0">
              <a:latin typeface="Arial" panose="020B0604020202020204" pitchFamily="34" charset="0"/>
            </a:endParaRPr>
          </a:p>
          <a:p>
            <a:pPr marL="0" lvl="2">
              <a:lnSpc>
                <a:spcPct val="150000"/>
              </a:lnSpc>
            </a:pPr>
            <a:r>
              <a:rPr lang="en" altLang="zh-CN" sz="1400" b="1" u="sng" dirty="0">
                <a:latin typeface="Arial" panose="020B0604020202020204" pitchFamily="34" charset="0"/>
              </a:rPr>
              <a:t>Multi-Field Relative Calibration Error (MFRCE)</a:t>
            </a:r>
            <a:r>
              <a:rPr lang="en-US" altLang="zh-CN" sz="1400" b="1" i="0" u="sng" strike="noStrike" dirty="0">
                <a:effectLst/>
                <a:latin typeface="Arial" panose="020B0604020202020204" pitchFamily="34" charset="0"/>
              </a:rPr>
              <a:t> </a:t>
            </a:r>
          </a:p>
        </p:txBody>
      </p:sp>
      <p:sp>
        <p:nvSpPr>
          <p:cNvPr id="48" name="文本框 47">
            <a:extLst>
              <a:ext uri="{FF2B5EF4-FFF2-40B4-BE49-F238E27FC236}">
                <a16:creationId xmlns:a16="http://schemas.microsoft.com/office/drawing/2014/main" id="{2F9FF8E1-A067-4819-069B-A3F63ACE9AE7}"/>
              </a:ext>
            </a:extLst>
          </p:cNvPr>
          <p:cNvSpPr txBox="1"/>
          <p:nvPr/>
        </p:nvSpPr>
        <p:spPr>
          <a:xfrm>
            <a:off x="1255489" y="5450892"/>
            <a:ext cx="2223038" cy="646331"/>
          </a:xfrm>
          <a:prstGeom prst="rect">
            <a:avLst/>
          </a:prstGeom>
          <a:noFill/>
        </p:spPr>
        <p:txBody>
          <a:bodyPr wrap="square" rtlCol="0">
            <a:spAutoFit/>
          </a:bodyPr>
          <a:lstStyle/>
          <a:p>
            <a:r>
              <a:rPr kumimoji="1" lang="en-US" altLang="zh-CN" dirty="0">
                <a:latin typeface="Helvetica" pitchFamily="2" charset="0"/>
              </a:rPr>
              <a:t>Split samples into different</a:t>
            </a:r>
            <a:r>
              <a:rPr kumimoji="1" lang="zh-CN" altLang="en-US" dirty="0">
                <a:latin typeface="Helvetica" pitchFamily="2" charset="0"/>
              </a:rPr>
              <a:t> </a:t>
            </a:r>
            <a:r>
              <a:rPr kumimoji="1" lang="en-US" altLang="zh-CN" dirty="0">
                <a:latin typeface="Helvetica" pitchFamily="2" charset="0"/>
              </a:rPr>
              <a:t>buckets.</a:t>
            </a:r>
            <a:endParaRPr kumimoji="1" lang="zh-CN" altLang="en-US" dirty="0">
              <a:solidFill>
                <a:schemeClr val="tx2">
                  <a:lumMod val="75000"/>
                  <a:lumOff val="25000"/>
                </a:schemeClr>
              </a:solidFill>
              <a:latin typeface="Helvetica" pitchFamily="2" charset="0"/>
            </a:endParaRPr>
          </a:p>
        </p:txBody>
      </p:sp>
      <p:pic>
        <p:nvPicPr>
          <p:cNvPr id="49" name="图片 48">
            <a:extLst>
              <a:ext uri="{FF2B5EF4-FFF2-40B4-BE49-F238E27FC236}">
                <a16:creationId xmlns:a16="http://schemas.microsoft.com/office/drawing/2014/main" id="{2C5C3AB5-E8E5-F665-0062-4AA6A009EC37}"/>
              </a:ext>
            </a:extLst>
          </p:cNvPr>
          <p:cNvPicPr>
            <a:picLocks noChangeAspect="1"/>
          </p:cNvPicPr>
          <p:nvPr/>
        </p:nvPicPr>
        <p:blipFill>
          <a:blip r:embed="rId6"/>
          <a:stretch>
            <a:fillRect/>
          </a:stretch>
        </p:blipFill>
        <p:spPr>
          <a:xfrm>
            <a:off x="8013775" y="5221418"/>
            <a:ext cx="3526595" cy="1091863"/>
          </a:xfrm>
          <a:prstGeom prst="rect">
            <a:avLst/>
          </a:prstGeom>
        </p:spPr>
      </p:pic>
      <p:sp>
        <p:nvSpPr>
          <p:cNvPr id="52" name="矩形 51">
            <a:extLst>
              <a:ext uri="{FF2B5EF4-FFF2-40B4-BE49-F238E27FC236}">
                <a16:creationId xmlns:a16="http://schemas.microsoft.com/office/drawing/2014/main" id="{B179C826-53D6-EAD0-DAA7-CD1DFCCE1E52}"/>
              </a:ext>
            </a:extLst>
          </p:cNvPr>
          <p:cNvSpPr/>
          <p:nvPr/>
        </p:nvSpPr>
        <p:spPr>
          <a:xfrm>
            <a:off x="7950837" y="3613192"/>
            <a:ext cx="4006778" cy="270008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左大括号 52">
            <a:extLst>
              <a:ext uri="{FF2B5EF4-FFF2-40B4-BE49-F238E27FC236}">
                <a16:creationId xmlns:a16="http://schemas.microsoft.com/office/drawing/2014/main" id="{5DA796F6-7554-857F-9611-D67A846443AE}"/>
              </a:ext>
            </a:extLst>
          </p:cNvPr>
          <p:cNvSpPr/>
          <p:nvPr/>
        </p:nvSpPr>
        <p:spPr>
          <a:xfrm>
            <a:off x="3300967" y="5450892"/>
            <a:ext cx="100798" cy="72998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zh-CN" altLang="en-US"/>
          </a:p>
        </p:txBody>
      </p:sp>
      <mc:AlternateContent xmlns:mc="http://schemas.openxmlformats.org/markup-compatibility/2006">
        <mc:Choice xmlns:a14="http://schemas.microsoft.com/office/drawing/2010/main" Requires="a14">
          <p:sp>
            <p:nvSpPr>
              <p:cNvPr id="54" name="文本框 53">
                <a:extLst>
                  <a:ext uri="{FF2B5EF4-FFF2-40B4-BE49-F238E27FC236}">
                    <a16:creationId xmlns:a16="http://schemas.microsoft.com/office/drawing/2014/main" id="{1A2C8277-EC15-7B86-65CB-B4286B17F50B}"/>
                  </a:ext>
                </a:extLst>
              </p:cNvPr>
              <p:cNvSpPr txBox="1"/>
              <p:nvPr/>
            </p:nvSpPr>
            <p:spPr>
              <a:xfrm>
                <a:off x="3541465" y="5332781"/>
                <a:ext cx="3715314" cy="369332"/>
              </a:xfrm>
              <a:prstGeom prst="rect">
                <a:avLst/>
              </a:prstGeom>
              <a:noFill/>
            </p:spPr>
            <p:txBody>
              <a:bodyPr wrap="square" rtlCol="0">
                <a:spAutoFit/>
              </a:bodyPr>
              <a:lstStyle/>
              <a:p>
                <a:r>
                  <a:rPr kumimoji="1" lang="en-US" altLang="zh-CN" dirty="0">
                    <a:latin typeface="Helvetica" pitchFamily="2" charset="0"/>
                  </a:rPr>
                  <a:t>Score range (</a:t>
                </a:r>
                <a:r>
                  <a:rPr kumimoji="1" lang="en-US" altLang="zh-CN" dirty="0" err="1">
                    <a:latin typeface="Helvetica" pitchFamily="2" charset="0"/>
                  </a:rPr>
                  <a:t>eg</a:t>
                </a:r>
                <a:r>
                  <a:rPr kumimoji="1" lang="en-US" altLang="zh-CN" dirty="0">
                    <a:latin typeface="Helvetica" pitchFamily="2" charset="0"/>
                  </a:rPr>
                  <a:t>,</a:t>
                </a:r>
                <a:r>
                  <a:rPr kumimoji="1" lang="zh-CN" altLang="en-US" dirty="0">
                    <a:latin typeface="Helvetica" pitchFamily="2" charset="0"/>
                  </a:rPr>
                  <a:t> </a:t>
                </a:r>
                <a:r>
                  <a:rPr kumimoji="1" lang="en-US" altLang="zh-CN" dirty="0" err="1">
                    <a:latin typeface="Helvetica" pitchFamily="2" charset="0"/>
                  </a:rPr>
                  <a:t>pCTR</a:t>
                </a:r>
                <a:r>
                  <a:rPr kumimoji="1" lang="en-US" altLang="zh-CN" dirty="0">
                    <a:latin typeface="Helvetica" pitchFamily="2" charset="0"/>
                  </a:rPr>
                  <a:t> </a:t>
                </a:r>
                <a14:m>
                  <m:oMath xmlns:m="http://schemas.openxmlformats.org/officeDocument/2006/math">
                    <m:r>
                      <a:rPr kumimoji="1" lang="en-US" altLang="zh-CN" b="0" i="1" smtClean="0">
                        <a:latin typeface="Cambria Math" panose="02040503050406030204" pitchFamily="18" charset="0"/>
                      </a:rPr>
                      <m:t>∈[0.2, 0.4]</m:t>
                    </m:r>
                  </m:oMath>
                </a14:m>
                <a:r>
                  <a:rPr kumimoji="1" lang="en-US" altLang="zh-CN" dirty="0">
                    <a:latin typeface="Helvetica" pitchFamily="2" charset="0"/>
                  </a:rPr>
                  <a:t>)</a:t>
                </a:r>
                <a:endParaRPr kumimoji="1" lang="zh-CN" altLang="en-US" dirty="0">
                  <a:solidFill>
                    <a:schemeClr val="tx2">
                      <a:lumMod val="75000"/>
                      <a:lumOff val="25000"/>
                    </a:schemeClr>
                  </a:solidFill>
                  <a:latin typeface="Helvetica" pitchFamily="2" charset="0"/>
                </a:endParaRPr>
              </a:p>
            </p:txBody>
          </p:sp>
        </mc:Choice>
        <mc:Fallback>
          <p:sp>
            <p:nvSpPr>
              <p:cNvPr id="54" name="文本框 53">
                <a:extLst>
                  <a:ext uri="{FF2B5EF4-FFF2-40B4-BE49-F238E27FC236}">
                    <a16:creationId xmlns:a16="http://schemas.microsoft.com/office/drawing/2014/main" id="{1A2C8277-EC15-7B86-65CB-B4286B17F50B}"/>
                  </a:ext>
                </a:extLst>
              </p:cNvPr>
              <p:cNvSpPr txBox="1">
                <a:spLocks noRot="1" noChangeAspect="1" noMove="1" noResize="1" noEditPoints="1" noAdjustHandles="1" noChangeArrowheads="1" noChangeShapeType="1" noTextEdit="1"/>
              </p:cNvSpPr>
              <p:nvPr/>
            </p:nvSpPr>
            <p:spPr>
              <a:xfrm>
                <a:off x="3541465" y="5332781"/>
                <a:ext cx="3715314" cy="369332"/>
              </a:xfrm>
              <a:prstGeom prst="rect">
                <a:avLst/>
              </a:prstGeom>
              <a:blipFill>
                <a:blip r:embed="rId7"/>
                <a:stretch>
                  <a:fillRect l="-1020" t="-10345" r="-3401" b="-27586"/>
                </a:stretch>
              </a:blipFill>
            </p:spPr>
            <p:txBody>
              <a:bodyPr/>
              <a:lstStyle/>
              <a:p>
                <a:r>
                  <a:rPr lang="zh-CN" altLang="en-US">
                    <a:noFill/>
                  </a:rPr>
                  <a:t> </a:t>
                </a:r>
              </a:p>
            </p:txBody>
          </p:sp>
        </mc:Fallback>
      </mc:AlternateContent>
      <p:sp>
        <p:nvSpPr>
          <p:cNvPr id="55" name="文本框 54">
            <a:extLst>
              <a:ext uri="{FF2B5EF4-FFF2-40B4-BE49-F238E27FC236}">
                <a16:creationId xmlns:a16="http://schemas.microsoft.com/office/drawing/2014/main" id="{C4D29FBD-A8FB-90BE-854B-7C86D48853EC}"/>
              </a:ext>
            </a:extLst>
          </p:cNvPr>
          <p:cNvSpPr txBox="1"/>
          <p:nvPr/>
        </p:nvSpPr>
        <p:spPr>
          <a:xfrm>
            <a:off x="3541465" y="5958105"/>
            <a:ext cx="3715314" cy="369332"/>
          </a:xfrm>
          <a:prstGeom prst="rect">
            <a:avLst/>
          </a:prstGeom>
          <a:noFill/>
        </p:spPr>
        <p:txBody>
          <a:bodyPr wrap="square" rtlCol="0">
            <a:spAutoFit/>
          </a:bodyPr>
          <a:lstStyle/>
          <a:p>
            <a:r>
              <a:rPr kumimoji="1" lang="en-US" altLang="zh-CN" dirty="0">
                <a:latin typeface="Helvetica" pitchFamily="2" charset="0"/>
              </a:rPr>
              <a:t>Feature Field (</a:t>
            </a:r>
            <a:r>
              <a:rPr kumimoji="1" lang="en-US" altLang="zh-CN" dirty="0" err="1">
                <a:latin typeface="Helvetica" pitchFamily="2" charset="0"/>
              </a:rPr>
              <a:t>eg</a:t>
            </a:r>
            <a:r>
              <a:rPr kumimoji="1" lang="en-US" altLang="zh-CN" dirty="0">
                <a:latin typeface="Helvetica" pitchFamily="2" charset="0"/>
              </a:rPr>
              <a:t>,</a:t>
            </a:r>
            <a:r>
              <a:rPr kumimoji="1" lang="zh-CN" altLang="en-US" dirty="0">
                <a:latin typeface="Helvetica" pitchFamily="2" charset="0"/>
              </a:rPr>
              <a:t> </a:t>
            </a:r>
            <a:r>
              <a:rPr kumimoji="1" lang="en-US" altLang="zh-CN" dirty="0">
                <a:latin typeface="Helvetica" pitchFamily="2" charset="0"/>
              </a:rPr>
              <a:t>gender==man)</a:t>
            </a:r>
            <a:endParaRPr kumimoji="1" lang="zh-CN" altLang="en-US" dirty="0">
              <a:solidFill>
                <a:schemeClr val="tx2">
                  <a:lumMod val="75000"/>
                  <a:lumOff val="25000"/>
                </a:schemeClr>
              </a:solidFill>
              <a:latin typeface="Helvetica" pitchFamily="2" charset="0"/>
            </a:endParaRPr>
          </a:p>
        </p:txBody>
      </p:sp>
      <p:cxnSp>
        <p:nvCxnSpPr>
          <p:cNvPr id="56" name="直线箭头连接符 55">
            <a:extLst>
              <a:ext uri="{FF2B5EF4-FFF2-40B4-BE49-F238E27FC236}">
                <a16:creationId xmlns:a16="http://schemas.microsoft.com/office/drawing/2014/main" id="{BB5F5CC3-7009-4ECD-3615-7F81BF298788}"/>
              </a:ext>
            </a:extLst>
          </p:cNvPr>
          <p:cNvCxnSpPr>
            <a:cxnSpLocks/>
            <a:stCxn id="54" idx="3"/>
          </p:cNvCxnSpPr>
          <p:nvPr/>
        </p:nvCxnSpPr>
        <p:spPr>
          <a:xfrm flipV="1">
            <a:off x="7256779" y="5172549"/>
            <a:ext cx="725639" cy="34489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直线箭头连接符 58">
            <a:extLst>
              <a:ext uri="{FF2B5EF4-FFF2-40B4-BE49-F238E27FC236}">
                <a16:creationId xmlns:a16="http://schemas.microsoft.com/office/drawing/2014/main" id="{428D085C-4B1F-6837-3C73-CE338D145793}"/>
              </a:ext>
            </a:extLst>
          </p:cNvPr>
          <p:cNvCxnSpPr>
            <a:cxnSpLocks/>
            <a:stCxn id="55" idx="3"/>
          </p:cNvCxnSpPr>
          <p:nvPr/>
        </p:nvCxnSpPr>
        <p:spPr>
          <a:xfrm flipV="1">
            <a:off x="7256779" y="5469894"/>
            <a:ext cx="725639" cy="6728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直线箭头连接符 61">
            <a:extLst>
              <a:ext uri="{FF2B5EF4-FFF2-40B4-BE49-F238E27FC236}">
                <a16:creationId xmlns:a16="http://schemas.microsoft.com/office/drawing/2014/main" id="{0B34006A-E699-9257-B63A-EBD4F537EA6D}"/>
              </a:ext>
            </a:extLst>
          </p:cNvPr>
          <p:cNvCxnSpPr>
            <a:cxnSpLocks/>
            <a:stCxn id="55" idx="3"/>
          </p:cNvCxnSpPr>
          <p:nvPr/>
        </p:nvCxnSpPr>
        <p:spPr>
          <a:xfrm flipV="1">
            <a:off x="7256779" y="6008955"/>
            <a:ext cx="1641608" cy="13381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9" name="文本框 68">
            <a:extLst>
              <a:ext uri="{FF2B5EF4-FFF2-40B4-BE49-F238E27FC236}">
                <a16:creationId xmlns:a16="http://schemas.microsoft.com/office/drawing/2014/main" id="{B823336B-8A67-2A76-B2A7-A8019D94CE4B}"/>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04/17</a:t>
            </a:r>
            <a:endParaRPr kumimoji="1" lang="zh-CN" altLang="en-US" dirty="0">
              <a:latin typeface="Helvetica" pitchFamily="2" charset="0"/>
            </a:endParaRPr>
          </a:p>
        </p:txBody>
      </p:sp>
      <p:cxnSp>
        <p:nvCxnSpPr>
          <p:cNvPr id="70" name="直线箭头连接符 69">
            <a:extLst>
              <a:ext uri="{FF2B5EF4-FFF2-40B4-BE49-F238E27FC236}">
                <a16:creationId xmlns:a16="http://schemas.microsoft.com/office/drawing/2014/main" id="{D37BC2C9-0FA9-23AD-091F-4CEBA379EEE6}"/>
              </a:ext>
            </a:extLst>
          </p:cNvPr>
          <p:cNvCxnSpPr>
            <a:cxnSpLocks/>
          </p:cNvCxnSpPr>
          <p:nvPr/>
        </p:nvCxnSpPr>
        <p:spPr>
          <a:xfrm flipH="1">
            <a:off x="3941006" y="3929840"/>
            <a:ext cx="1325306" cy="956449"/>
          </a:xfrm>
          <a:prstGeom prst="straightConnector1">
            <a:avLst/>
          </a:prstGeom>
          <a:ln>
            <a:solidFill>
              <a:schemeClr val="accent5">
                <a:lumMod val="40000"/>
                <a:lumOff val="60000"/>
              </a:schemeClr>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2534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46F61EB-E041-57FB-4E77-750FBF3F1EC5}"/>
              </a:ext>
            </a:extLst>
          </p:cNvPr>
          <p:cNvPicPr>
            <a:picLocks noChangeAspect="1"/>
          </p:cNvPicPr>
          <p:nvPr/>
        </p:nvPicPr>
        <p:blipFill>
          <a:blip r:embed="rId3"/>
          <a:stretch>
            <a:fillRect/>
          </a:stretch>
        </p:blipFill>
        <p:spPr>
          <a:xfrm>
            <a:off x="9516623" y="4415473"/>
            <a:ext cx="2120410" cy="1605068"/>
          </a:xfrm>
          <a:prstGeom prst="rect">
            <a:avLst/>
          </a:prstGeom>
        </p:spPr>
      </p:pic>
      <p:sp>
        <p:nvSpPr>
          <p:cNvPr id="8" name="文本框 7">
            <a:extLst>
              <a:ext uri="{FF2B5EF4-FFF2-40B4-BE49-F238E27FC236}">
                <a16:creationId xmlns:a16="http://schemas.microsoft.com/office/drawing/2014/main" id="{5A3C12D4-1262-D56B-C9AD-93244E8DC320}"/>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Background</a:t>
            </a:r>
            <a:endParaRPr kumimoji="1" lang="zh-CN" altLang="en-US" sz="4000" b="1" dirty="0">
              <a:latin typeface="Helvetica" pitchFamily="2" charset="0"/>
            </a:endParaRPr>
          </a:p>
        </p:txBody>
      </p:sp>
      <p:sp>
        <p:nvSpPr>
          <p:cNvPr id="9" name="文本框 8">
            <a:extLst>
              <a:ext uri="{FF2B5EF4-FFF2-40B4-BE49-F238E27FC236}">
                <a16:creationId xmlns:a16="http://schemas.microsoft.com/office/drawing/2014/main" id="{FE72C848-7727-F7A9-97A9-21B6E8A84483}"/>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Existing Work on Calibration </a:t>
            </a:r>
          </a:p>
        </p:txBody>
      </p:sp>
      <p:sp>
        <p:nvSpPr>
          <p:cNvPr id="10" name="文本框 9">
            <a:extLst>
              <a:ext uri="{FF2B5EF4-FFF2-40B4-BE49-F238E27FC236}">
                <a16:creationId xmlns:a16="http://schemas.microsoft.com/office/drawing/2014/main" id="{EEC1C718-DED2-DB4F-CB82-88823764F2BC}"/>
              </a:ext>
            </a:extLst>
          </p:cNvPr>
          <p:cNvSpPr txBox="1"/>
          <p:nvPr/>
        </p:nvSpPr>
        <p:spPr>
          <a:xfrm>
            <a:off x="750536" y="1650270"/>
            <a:ext cx="10886497" cy="1063368"/>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dirty="0">
                <a:latin typeface="Helvetica" pitchFamily="2" charset="0"/>
              </a:rPr>
              <a:t>Common process</a:t>
            </a:r>
            <a:r>
              <a:rPr kumimoji="1" lang="zh-CN" altLang="en-US" sz="2400" dirty="0">
                <a:latin typeface="Helvetica" pitchFamily="2" charset="0"/>
              </a:rPr>
              <a:t>：</a:t>
            </a:r>
            <a:endParaRPr kumimoji="1" lang="en-US" altLang="zh-CN" sz="2400" dirty="0">
              <a:latin typeface="Helvetica" pitchFamily="2" charset="0"/>
            </a:endParaRPr>
          </a:p>
          <a:p>
            <a:pPr marL="914400" lvl="1" indent="-457200">
              <a:lnSpc>
                <a:spcPct val="150000"/>
              </a:lnSpc>
              <a:buFont typeface="Wingdings" pitchFamily="2" charset="2"/>
              <a:buChar char="p"/>
            </a:pPr>
            <a:r>
              <a:rPr kumimoji="1" lang="en-US" altLang="zh-CN" sz="2000" dirty="0">
                <a:latin typeface="Helvetica" pitchFamily="2" charset="0"/>
              </a:rPr>
              <a:t>Order-preserving</a:t>
            </a:r>
            <a:r>
              <a:rPr kumimoji="1" lang="zh-CN" altLang="en-US" sz="2000" dirty="0">
                <a:latin typeface="Helvetica" pitchFamily="2" charset="0"/>
              </a:rPr>
              <a:t> </a:t>
            </a:r>
            <a:r>
              <a:rPr kumimoji="1" lang="en-US" altLang="zh-CN" sz="2000" dirty="0">
                <a:latin typeface="Helvetica" pitchFamily="2" charset="0"/>
              </a:rPr>
              <a:t>transformation</a:t>
            </a:r>
            <a:r>
              <a:rPr kumimoji="1" lang="zh-CN" altLang="en-US" sz="2000" dirty="0">
                <a:latin typeface="Helvetica" pitchFamily="2" charset="0"/>
              </a:rPr>
              <a:t> </a:t>
            </a:r>
            <a:r>
              <a:rPr kumimoji="1" lang="en-US" altLang="zh-CN" sz="2000" dirty="0">
                <a:latin typeface="Helvetica" pitchFamily="2" charset="0"/>
              </a:rPr>
              <a:t>to</a:t>
            </a:r>
            <a:r>
              <a:rPr kumimoji="1" lang="zh-CN" altLang="en-US" sz="2000" dirty="0">
                <a:latin typeface="Helvetica" pitchFamily="2" charset="0"/>
              </a:rPr>
              <a:t> </a:t>
            </a:r>
            <a:r>
              <a:rPr kumimoji="1" lang="en-US" altLang="zh-CN" sz="2000" dirty="0">
                <a:latin typeface="Helvetica" pitchFamily="2" charset="0"/>
              </a:rPr>
              <a:t>ensure the sorting unaffected.</a:t>
            </a:r>
            <a:r>
              <a:rPr kumimoji="1" lang="zh-CN" altLang="en-US" sz="2000" dirty="0">
                <a:latin typeface="Helvetica" pitchFamily="2" charset="0"/>
              </a:rPr>
              <a:t> </a:t>
            </a:r>
            <a:endParaRPr kumimoji="1" lang="en-US" altLang="zh-CN" sz="2000" dirty="0">
              <a:latin typeface="Helvetica" pitchFamily="2" charset="0"/>
            </a:endParaRPr>
          </a:p>
        </p:txBody>
      </p:sp>
      <p:sp>
        <p:nvSpPr>
          <p:cNvPr id="11" name="文本框 10">
            <a:extLst>
              <a:ext uri="{FF2B5EF4-FFF2-40B4-BE49-F238E27FC236}">
                <a16:creationId xmlns:a16="http://schemas.microsoft.com/office/drawing/2014/main" id="{47391CAB-A0E8-62E1-30EE-2ACE9F95D16F}"/>
              </a:ext>
            </a:extLst>
          </p:cNvPr>
          <p:cNvSpPr txBox="1"/>
          <p:nvPr/>
        </p:nvSpPr>
        <p:spPr>
          <a:xfrm>
            <a:off x="750536" y="2625395"/>
            <a:ext cx="11110160" cy="3085781"/>
          </a:xfrm>
          <a:prstGeom prst="rect">
            <a:avLst/>
          </a:prstGeom>
          <a:noFill/>
        </p:spPr>
        <p:txBody>
          <a:bodyPr wrap="square">
            <a:spAutoFit/>
          </a:bodyPr>
          <a:lstStyle/>
          <a:p>
            <a:pPr marL="457200" indent="-457200">
              <a:lnSpc>
                <a:spcPct val="150000"/>
              </a:lnSpc>
              <a:buFont typeface="Wingdings" pitchFamily="2" charset="2"/>
              <a:buChar char="p"/>
            </a:pPr>
            <a:r>
              <a:rPr kumimoji="1" lang="en-US" altLang="zh-CN" sz="2400" dirty="0">
                <a:latin typeface="Helvetica" pitchFamily="2" charset="0"/>
              </a:rPr>
              <a:t>Existing</a:t>
            </a:r>
            <a:r>
              <a:rPr kumimoji="1" lang="zh-CN" altLang="en-US" sz="2400" dirty="0">
                <a:latin typeface="Helvetica" pitchFamily="2" charset="0"/>
              </a:rPr>
              <a:t> </a:t>
            </a:r>
            <a:r>
              <a:rPr kumimoji="1" lang="en-US" altLang="zh-CN" sz="2400" dirty="0">
                <a:latin typeface="Helvetica" pitchFamily="2" charset="0"/>
              </a:rPr>
              <a:t>work:</a:t>
            </a:r>
            <a:r>
              <a:rPr kumimoji="1" lang="zh-CN" altLang="en-US" sz="2400" dirty="0">
                <a:latin typeface="Helvetica" pitchFamily="2" charset="0"/>
              </a:rPr>
              <a:t> </a:t>
            </a:r>
            <a:r>
              <a:rPr kumimoji="1" lang="en-US" altLang="zh-CN" sz="2400" dirty="0">
                <a:latin typeface="Helvetica" pitchFamily="2" charset="0"/>
              </a:rPr>
              <a:t>Fixed-form</a:t>
            </a:r>
            <a:r>
              <a:rPr kumimoji="1" lang="zh-CN" altLang="en-US" sz="2400" dirty="0">
                <a:latin typeface="Helvetica" pitchFamily="2" charset="0"/>
              </a:rPr>
              <a:t> </a:t>
            </a:r>
            <a:r>
              <a:rPr kumimoji="1" lang="en-US" altLang="zh-CN" sz="2400" dirty="0">
                <a:latin typeface="Helvetica" pitchFamily="2" charset="0"/>
              </a:rPr>
              <a:t>Calibrations</a:t>
            </a:r>
            <a:r>
              <a:rPr kumimoji="1" lang="zh-CN" altLang="en-US" sz="2400" dirty="0">
                <a:latin typeface="Helvetica" pitchFamily="2" charset="0"/>
              </a:rPr>
              <a:t> </a:t>
            </a:r>
            <a:r>
              <a:rPr kumimoji="1" lang="en-US" altLang="zh-CN" sz="2400" dirty="0">
                <a:latin typeface="Helvetica" pitchFamily="2" charset="0"/>
              </a:rPr>
              <a:t>and</a:t>
            </a:r>
            <a:r>
              <a:rPr kumimoji="1" lang="zh-CN" altLang="en-US" sz="2400" dirty="0">
                <a:latin typeface="Helvetica" pitchFamily="2" charset="0"/>
              </a:rPr>
              <a:t> </a:t>
            </a:r>
            <a:r>
              <a:rPr kumimoji="1" lang="en-US" altLang="zh-CN" sz="2400" dirty="0">
                <a:latin typeface="Helvetica" pitchFamily="2" charset="0"/>
              </a:rPr>
              <a:t>DNN-based</a:t>
            </a:r>
            <a:r>
              <a:rPr kumimoji="1" lang="zh-CN" altLang="en-US" sz="2400" dirty="0">
                <a:latin typeface="Helvetica" pitchFamily="2" charset="0"/>
              </a:rPr>
              <a:t> </a:t>
            </a:r>
            <a:r>
              <a:rPr kumimoji="1" lang="en-US" altLang="zh-CN" sz="2400" dirty="0">
                <a:latin typeface="Helvetica" pitchFamily="2" charset="0"/>
              </a:rPr>
              <a:t>methods</a:t>
            </a:r>
            <a:r>
              <a:rPr kumimoji="1" lang="zh-CN" altLang="en-US" sz="2400" dirty="0">
                <a:latin typeface="Helvetica" pitchFamily="2" charset="0"/>
              </a:rPr>
              <a:t> </a:t>
            </a:r>
            <a:endParaRPr kumimoji="1" lang="en-US" altLang="zh-CN" sz="2400" dirty="0">
              <a:latin typeface="Helvetica" pitchFamily="2" charset="0"/>
            </a:endParaRPr>
          </a:p>
          <a:p>
            <a:pPr marL="457200" indent="-457200">
              <a:lnSpc>
                <a:spcPct val="150000"/>
              </a:lnSpc>
              <a:buFont typeface="Wingdings" pitchFamily="2" charset="2"/>
              <a:buChar char="p"/>
            </a:pPr>
            <a:r>
              <a:rPr kumimoji="1" lang="en-US" altLang="zh-CN" sz="2400" b="1" dirty="0">
                <a:latin typeface="Helvetica" pitchFamily="2" charset="0"/>
              </a:rPr>
              <a:t>Fixed-form Calibration </a:t>
            </a:r>
          </a:p>
          <a:p>
            <a:pPr marL="914400" lvl="1" indent="-457200">
              <a:lnSpc>
                <a:spcPct val="150000"/>
              </a:lnSpc>
              <a:buFont typeface="Wingdings" pitchFamily="2" charset="2"/>
              <a:buChar char="p"/>
            </a:pPr>
            <a:r>
              <a:rPr kumimoji="1" lang="en-US" altLang="zh-CN" sz="2000" i="0" u="none" strike="noStrike" dirty="0">
                <a:effectLst/>
                <a:latin typeface="Helvetica" pitchFamily="2" charset="0"/>
              </a:rPr>
              <a:t>Platt scaling: learn a logistic regression function.</a:t>
            </a:r>
          </a:p>
          <a:p>
            <a:pPr marL="914400" lvl="1" indent="-457200">
              <a:lnSpc>
                <a:spcPct val="150000"/>
              </a:lnSpc>
              <a:buFont typeface="Wingdings" pitchFamily="2" charset="2"/>
              <a:buChar char="p"/>
            </a:pPr>
            <a:r>
              <a:rPr kumimoji="1" lang="en-US" altLang="zh-CN" sz="2000" dirty="0">
                <a:latin typeface="Arial" panose="020B0604020202020204" pitchFamily="34" charset="0"/>
              </a:rPr>
              <a:t>Binning: </a:t>
            </a:r>
            <a:r>
              <a:rPr kumimoji="1" lang="en-US" altLang="zh-CN" sz="2000" i="0" u="none" strike="noStrike" dirty="0">
                <a:effectLst/>
                <a:latin typeface="Arial" panose="020B0604020202020204" pitchFamily="34" charset="0"/>
              </a:rPr>
              <a:t>Split sample</a:t>
            </a:r>
            <a:r>
              <a:rPr kumimoji="1" lang="en-US" altLang="zh-CN" sz="2000" dirty="0">
                <a:latin typeface="Arial" panose="020B0604020202020204" pitchFamily="34" charset="0"/>
              </a:rPr>
              <a:t>s into different bins</a:t>
            </a:r>
            <a:r>
              <a:rPr kumimoji="1" lang="zh-CN" altLang="en-US" sz="2000" dirty="0">
                <a:latin typeface="Helvetica" pitchFamily="2" charset="0"/>
              </a:rPr>
              <a:t> </a:t>
            </a:r>
            <a:r>
              <a:rPr kumimoji="1" lang="en-US" altLang="zh-CN" sz="2000" dirty="0">
                <a:latin typeface="Helvetica" pitchFamily="2" charset="0"/>
              </a:rPr>
              <a:t>and</a:t>
            </a:r>
          </a:p>
          <a:p>
            <a:pPr lvl="1">
              <a:lnSpc>
                <a:spcPct val="150000"/>
              </a:lnSpc>
            </a:pPr>
            <a:r>
              <a:rPr kumimoji="1" lang="en-US" altLang="zh-CN" sz="2000" dirty="0">
                <a:latin typeface="Helvetica" pitchFamily="2" charset="0"/>
              </a:rPr>
              <a:t>	statistically decide linear coefficients for each bins.</a:t>
            </a:r>
          </a:p>
          <a:p>
            <a:pPr marL="457200" indent="-457200">
              <a:lnSpc>
                <a:spcPct val="150000"/>
              </a:lnSpc>
              <a:buFont typeface="Wingdings" pitchFamily="2" charset="2"/>
              <a:buChar char="p"/>
            </a:pPr>
            <a:r>
              <a:rPr kumimoji="1" lang="en-US" altLang="zh-CN" sz="2400" b="1" i="0" u="none" strike="noStrike" dirty="0">
                <a:effectLst/>
                <a:latin typeface="Helvetica" pitchFamily="2" charset="0"/>
              </a:rPr>
              <a:t>Limitation:</a:t>
            </a:r>
            <a:r>
              <a:rPr kumimoji="1" lang="zh-CN" altLang="en-US" sz="2400" b="1" i="0" u="none" strike="noStrike" dirty="0">
                <a:effectLst/>
                <a:latin typeface="Helvetica" pitchFamily="2" charset="0"/>
              </a:rPr>
              <a:t> </a:t>
            </a:r>
            <a:r>
              <a:rPr kumimoji="1" lang="en-US" altLang="zh-CN" sz="2400" dirty="0">
                <a:latin typeface="Helvetica" pitchFamily="2" charset="0"/>
              </a:rPr>
              <a:t>L</a:t>
            </a:r>
            <a:r>
              <a:rPr kumimoji="1" lang="en-US" altLang="zh-CN" sz="2400" i="0" strike="noStrike" dirty="0">
                <a:effectLst/>
                <a:latin typeface="Helvetica" pitchFamily="2" charset="0"/>
              </a:rPr>
              <a:t>imited learnable</a:t>
            </a:r>
            <a:r>
              <a:rPr kumimoji="1" lang="zh-CN" altLang="en-US" sz="2400" i="0" strike="noStrike" dirty="0">
                <a:effectLst/>
                <a:latin typeface="Helvetica" pitchFamily="2" charset="0"/>
              </a:rPr>
              <a:t> </a:t>
            </a:r>
            <a:r>
              <a:rPr kumimoji="1" lang="en-US" altLang="zh-CN" sz="2400" i="0" strike="noStrike" dirty="0">
                <a:effectLst/>
                <a:latin typeface="Helvetica" pitchFamily="2" charset="0"/>
              </a:rPr>
              <a:t>parameter space</a:t>
            </a:r>
          </a:p>
        </p:txBody>
      </p:sp>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D0A9EDDA-C48C-1297-EC5B-922FA986CD90}"/>
                  </a:ext>
                </a:extLst>
              </p:cNvPr>
              <p:cNvSpPr txBox="1"/>
              <p:nvPr/>
            </p:nvSpPr>
            <p:spPr>
              <a:xfrm>
                <a:off x="7430589" y="3674369"/>
                <a:ext cx="1712969" cy="5296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𝑙</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f>
                        <m:fPr>
                          <m:ctrlPr>
                            <a:rPr kumimoji="1" lang="en-US" altLang="zh-CN" b="0" i="1" smtClean="0">
                              <a:latin typeface="Cambria Math" panose="02040503050406030204" pitchFamily="18" charset="0"/>
                            </a:rPr>
                          </m:ctrlPr>
                        </m:fPr>
                        <m:num>
                          <m:r>
                            <a:rPr kumimoji="1" lang="en-US" altLang="zh-CN" b="0" i="1" smtClean="0">
                              <a:latin typeface="Cambria Math" panose="02040503050406030204" pitchFamily="18" charset="0"/>
                            </a:rPr>
                            <m:t>1</m:t>
                          </m:r>
                        </m:num>
                        <m:den>
                          <m:r>
                            <a:rPr kumimoji="1" lang="en-US" altLang="zh-CN" b="0" i="1" smtClean="0">
                              <a:latin typeface="Cambria Math" panose="02040503050406030204" pitchFamily="18" charset="0"/>
                            </a:rPr>
                            <m:t>1+</m:t>
                          </m:r>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𝑒</m:t>
                              </m:r>
                            </m:e>
                            <m:sup>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𝑎𝑙</m:t>
                              </m:r>
                              <m:r>
                                <a:rPr kumimoji="1" lang="en-US" altLang="zh-CN" b="0" i="1" smtClean="0">
                                  <a:latin typeface="Cambria Math" panose="02040503050406030204" pitchFamily="18" charset="0"/>
                                </a:rPr>
                                <m:t>+</m:t>
                              </m:r>
                              <m:r>
                                <a:rPr kumimoji="1" lang="en-US" altLang="zh-CN" b="0" i="1" smtClean="0">
                                  <a:latin typeface="Cambria Math" panose="02040503050406030204" pitchFamily="18" charset="0"/>
                                </a:rPr>
                                <m:t>𝑏</m:t>
                              </m:r>
                              <m:r>
                                <a:rPr kumimoji="1" lang="en-US" altLang="zh-CN" b="0" i="1" smtClean="0">
                                  <a:latin typeface="Cambria Math" panose="02040503050406030204" pitchFamily="18" charset="0"/>
                                </a:rPr>
                                <m:t>)</m:t>
                              </m:r>
                            </m:sup>
                          </m:sSup>
                        </m:den>
                      </m:f>
                    </m:oMath>
                  </m:oMathPara>
                </a14:m>
                <a:endParaRPr kumimoji="1" lang="zh-CN" altLang="en-US" dirty="0"/>
              </a:p>
            </p:txBody>
          </p:sp>
        </mc:Choice>
        <mc:Fallback>
          <p:sp>
            <p:nvSpPr>
              <p:cNvPr id="39" name="文本框 38">
                <a:extLst>
                  <a:ext uri="{FF2B5EF4-FFF2-40B4-BE49-F238E27FC236}">
                    <a16:creationId xmlns:a16="http://schemas.microsoft.com/office/drawing/2014/main" id="{D0A9EDDA-C48C-1297-EC5B-922FA986CD90}"/>
                  </a:ext>
                </a:extLst>
              </p:cNvPr>
              <p:cNvSpPr txBox="1">
                <a:spLocks noRot="1" noChangeAspect="1" noMove="1" noResize="1" noEditPoints="1" noAdjustHandles="1" noChangeArrowheads="1" noChangeShapeType="1" noTextEdit="1"/>
              </p:cNvSpPr>
              <p:nvPr/>
            </p:nvSpPr>
            <p:spPr>
              <a:xfrm>
                <a:off x="7430589" y="3674369"/>
                <a:ext cx="1712969" cy="529697"/>
              </a:xfrm>
              <a:prstGeom prst="rect">
                <a:avLst/>
              </a:prstGeom>
              <a:blipFill>
                <a:blip r:embed="rId4"/>
                <a:stretch>
                  <a:fillRect l="-2963" t="-4651" r="-2222" b="-1162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0" name="文本框 39">
                <a:extLst>
                  <a:ext uri="{FF2B5EF4-FFF2-40B4-BE49-F238E27FC236}">
                    <a16:creationId xmlns:a16="http://schemas.microsoft.com/office/drawing/2014/main" id="{491D4742-E31D-004F-EC28-EA20B938175E}"/>
                  </a:ext>
                </a:extLst>
              </p:cNvPr>
              <p:cNvSpPr txBox="1"/>
              <p:nvPr/>
            </p:nvSpPr>
            <p:spPr>
              <a:xfrm>
                <a:off x="7531919" y="4455740"/>
                <a:ext cx="176104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𝑙</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Binning</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𝑙</m:t>
                          </m:r>
                        </m:e>
                      </m:d>
                    </m:oMath>
                  </m:oMathPara>
                </a14:m>
                <a:endParaRPr lang="zh-CN" altLang="en-US" dirty="0"/>
              </a:p>
            </p:txBody>
          </p:sp>
        </mc:Choice>
        <mc:Fallback>
          <p:sp>
            <p:nvSpPr>
              <p:cNvPr id="40" name="文本框 39">
                <a:extLst>
                  <a:ext uri="{FF2B5EF4-FFF2-40B4-BE49-F238E27FC236}">
                    <a16:creationId xmlns:a16="http://schemas.microsoft.com/office/drawing/2014/main" id="{491D4742-E31D-004F-EC28-EA20B938175E}"/>
                  </a:ext>
                </a:extLst>
              </p:cNvPr>
              <p:cNvSpPr txBox="1">
                <a:spLocks noRot="1" noChangeAspect="1" noMove="1" noResize="1" noEditPoints="1" noAdjustHandles="1" noChangeArrowheads="1" noChangeShapeType="1" noTextEdit="1"/>
              </p:cNvSpPr>
              <p:nvPr/>
            </p:nvSpPr>
            <p:spPr>
              <a:xfrm>
                <a:off x="7531919" y="4455740"/>
                <a:ext cx="1761041" cy="369332"/>
              </a:xfrm>
              <a:prstGeom prst="rect">
                <a:avLst/>
              </a:prstGeom>
              <a:blipFill>
                <a:blip r:embed="rId5"/>
                <a:stretch>
                  <a:fillRect b="-9677"/>
                </a:stretch>
              </a:blipFill>
            </p:spPr>
            <p:txBody>
              <a:bodyPr/>
              <a:lstStyle/>
              <a:p>
                <a:r>
                  <a:rPr lang="zh-CN" altLang="en-US">
                    <a:noFill/>
                  </a:rPr>
                  <a:t> </a:t>
                </a:r>
              </a:p>
            </p:txBody>
          </p:sp>
        </mc:Fallback>
      </mc:AlternateContent>
      <p:sp>
        <p:nvSpPr>
          <p:cNvPr id="41" name="文本框 40">
            <a:extLst>
              <a:ext uri="{FF2B5EF4-FFF2-40B4-BE49-F238E27FC236}">
                <a16:creationId xmlns:a16="http://schemas.microsoft.com/office/drawing/2014/main" id="{C8F028DA-62CA-79EB-414B-2940CBC93BE5}"/>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05/17</a:t>
            </a:r>
            <a:endParaRPr kumimoji="1" lang="zh-CN" altLang="en-US" dirty="0">
              <a:latin typeface="Helvetica" pitchFamily="2" charset="0"/>
            </a:endParaRPr>
          </a:p>
        </p:txBody>
      </p:sp>
      <p:pic>
        <p:nvPicPr>
          <p:cNvPr id="42" name="图片 41">
            <a:extLst>
              <a:ext uri="{FF2B5EF4-FFF2-40B4-BE49-F238E27FC236}">
                <a16:creationId xmlns:a16="http://schemas.microsoft.com/office/drawing/2014/main" id="{E4330217-ECC7-6A15-4ADE-1D6C6DE4F536}"/>
              </a:ext>
            </a:extLst>
          </p:cNvPr>
          <p:cNvPicPr>
            <a:picLocks noChangeAspect="1"/>
          </p:cNvPicPr>
          <p:nvPr/>
        </p:nvPicPr>
        <p:blipFill>
          <a:blip r:embed="rId6"/>
          <a:stretch>
            <a:fillRect/>
          </a:stretch>
        </p:blipFill>
        <p:spPr>
          <a:xfrm>
            <a:off x="4397188" y="1658832"/>
            <a:ext cx="4195500" cy="586083"/>
          </a:xfrm>
          <a:prstGeom prst="rect">
            <a:avLst/>
          </a:prstGeom>
        </p:spPr>
      </p:pic>
    </p:spTree>
    <p:extLst>
      <p:ext uri="{BB962C8B-B14F-4D97-AF65-F5344CB8AC3E}">
        <p14:creationId xmlns:p14="http://schemas.microsoft.com/office/powerpoint/2010/main" val="351252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en-US" altLang="zh-CN" sz="4000" b="1" dirty="0">
                <a:latin typeface="Helvetica" pitchFamily="2" charset="0"/>
              </a:rPr>
              <a:t>  Background</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A9CEA382-00B3-08BD-6F63-56D911AD396C}"/>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en-US" altLang="zh-CN" sz="3200" dirty="0">
                <a:latin typeface="Helvetica" pitchFamily="2" charset="0"/>
              </a:rPr>
              <a:t> Existing Work on Calibration</a:t>
            </a:r>
          </a:p>
        </p:txBody>
      </p:sp>
      <p:sp>
        <p:nvSpPr>
          <p:cNvPr id="7" name="文本框 6">
            <a:extLst>
              <a:ext uri="{FF2B5EF4-FFF2-40B4-BE49-F238E27FC236}">
                <a16:creationId xmlns:a16="http://schemas.microsoft.com/office/drawing/2014/main" id="{D7C80002-3BDD-487F-2517-DD301F8D14EF}"/>
              </a:ext>
            </a:extLst>
          </p:cNvPr>
          <p:cNvSpPr txBox="1"/>
          <p:nvPr/>
        </p:nvSpPr>
        <p:spPr>
          <a:xfrm>
            <a:off x="724656" y="1765430"/>
            <a:ext cx="11119412" cy="4470711"/>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i="0" u="none" strike="noStrike" dirty="0">
                <a:effectLst/>
                <a:latin typeface="Helvetica" pitchFamily="2" charset="0"/>
              </a:rPr>
              <a:t>DNN-based </a:t>
            </a:r>
            <a:r>
              <a:rPr kumimoji="1" lang="en-US" altLang="zh-CN" sz="2400" b="1" dirty="0">
                <a:latin typeface="Helvetica" pitchFamily="2" charset="0"/>
              </a:rPr>
              <a:t>transformation</a:t>
            </a:r>
          </a:p>
          <a:p>
            <a:pPr marL="914400" lvl="1" indent="-457200">
              <a:lnSpc>
                <a:spcPct val="150000"/>
              </a:lnSpc>
              <a:buFont typeface="Wingdings" pitchFamily="2" charset="2"/>
              <a:buChar char="p"/>
            </a:pPr>
            <a:r>
              <a:rPr kumimoji="1" lang="en-US" altLang="zh-CN" sz="2000" i="0" u="none" strike="noStrike" dirty="0">
                <a:effectLst/>
                <a:latin typeface="Helvetica" pitchFamily="2" charset="0"/>
              </a:rPr>
              <a:t>FAC (WWW’20): add DNN bias</a:t>
            </a:r>
          </a:p>
          <a:p>
            <a:pPr marL="914400" lvl="1" indent="-457200">
              <a:lnSpc>
                <a:spcPct val="150000"/>
              </a:lnSpc>
              <a:buFont typeface="Wingdings" pitchFamily="2" charset="2"/>
              <a:buChar char="p"/>
            </a:pPr>
            <a:r>
              <a:rPr kumimoji="1" lang="en-US" altLang="zh-CN" sz="2000" dirty="0">
                <a:latin typeface="Helvetica" pitchFamily="2" charset="0"/>
              </a:rPr>
              <a:t>SBCR (KDD’24): learn DNN-based linear coefficients</a:t>
            </a:r>
          </a:p>
          <a:p>
            <a:pPr marL="914400" lvl="1" indent="-457200">
              <a:lnSpc>
                <a:spcPct val="150000"/>
              </a:lnSpc>
              <a:buFont typeface="Wingdings" pitchFamily="2" charset="2"/>
              <a:buChar char="p"/>
            </a:pPr>
            <a:r>
              <a:rPr kumimoji="1" lang="en-US" altLang="zh-CN" sz="2000" i="0" u="none" strike="noStrike" dirty="0">
                <a:effectLst/>
                <a:latin typeface="Helvetica" pitchFamily="2" charset="0"/>
              </a:rPr>
              <a:t>DESC (KDD’24): learn </a:t>
            </a:r>
            <a:r>
              <a:rPr kumimoji="1" lang="en-US" altLang="zh-CN" sz="2000" dirty="0">
                <a:latin typeface="Helvetica" pitchFamily="2" charset="0"/>
              </a:rPr>
              <a:t>DNN-based </a:t>
            </a:r>
            <a:r>
              <a:rPr kumimoji="1" lang="en-US" altLang="zh-CN" sz="2000" i="0" u="none" strike="noStrike" dirty="0">
                <a:effectLst/>
                <a:latin typeface="Helvetica" pitchFamily="2" charset="0"/>
              </a:rPr>
              <a:t>weights of basis functions</a:t>
            </a:r>
          </a:p>
          <a:p>
            <a:pPr marL="457200" indent="-457200">
              <a:lnSpc>
                <a:spcPct val="150000"/>
              </a:lnSpc>
              <a:buFont typeface="Wingdings" pitchFamily="2" charset="2"/>
              <a:buChar char="p"/>
            </a:pPr>
            <a:r>
              <a:rPr kumimoji="1" lang="en-US" altLang="zh-CN" sz="2400" i="0" u="none" strike="noStrike" dirty="0">
                <a:effectLst/>
                <a:latin typeface="Helvetica" pitchFamily="2" charset="0"/>
              </a:rPr>
              <a:t> </a:t>
            </a:r>
            <a:r>
              <a:rPr kumimoji="1" lang="en-US" altLang="zh-CN" sz="2400" b="1" i="0" u="none" strike="noStrike" dirty="0">
                <a:effectLst/>
                <a:latin typeface="Helvetica" pitchFamily="2" charset="0"/>
              </a:rPr>
              <a:t>Limitation</a:t>
            </a:r>
          </a:p>
          <a:p>
            <a:pPr marL="914400" lvl="1" indent="-457200">
              <a:lnSpc>
                <a:spcPct val="150000"/>
              </a:lnSpc>
              <a:buFont typeface="Wingdings" pitchFamily="2" charset="2"/>
              <a:buChar char="p"/>
            </a:pPr>
            <a:r>
              <a:rPr kumimoji="1" lang="en-US" altLang="zh-CN" sz="2000" b="1" dirty="0">
                <a:latin typeface="Helvetica" pitchFamily="2" charset="0"/>
              </a:rPr>
              <a:t>E</a:t>
            </a:r>
            <a:r>
              <a:rPr kumimoji="1" lang="en-US" altLang="zh-CN" sz="2000" b="1" i="0" u="none" strike="noStrike" dirty="0">
                <a:effectLst/>
                <a:latin typeface="Helvetica" pitchFamily="2" charset="0"/>
              </a:rPr>
              <a:t>xcessive constraints</a:t>
            </a:r>
            <a:r>
              <a:rPr kumimoji="1" lang="en-US" altLang="zh-CN" sz="2000" i="0" u="none" strike="noStrike" dirty="0">
                <a:effectLst/>
                <a:latin typeface="Helvetica" pitchFamily="2" charset="0"/>
              </a:rPr>
              <a:t>: </a:t>
            </a:r>
            <a:r>
              <a:rPr kumimoji="1" lang="en-US" altLang="zh-CN" sz="2000" dirty="0">
                <a:latin typeface="Helvetica" pitchFamily="2" charset="0"/>
              </a:rPr>
              <a:t>M</a:t>
            </a:r>
            <a:r>
              <a:rPr kumimoji="1" lang="en-US" altLang="zh-CN" sz="2000" i="0" u="none" strike="noStrike" dirty="0">
                <a:effectLst/>
                <a:latin typeface="Helvetica" pitchFamily="2" charset="0"/>
              </a:rPr>
              <a:t>ost adhere to piece-wise linear</a:t>
            </a:r>
          </a:p>
          <a:p>
            <a:pPr marL="1371600" lvl="2" indent="-457200">
              <a:lnSpc>
                <a:spcPct val="150000"/>
              </a:lnSpc>
              <a:buFont typeface="Wingdings" pitchFamily="2" charset="2"/>
              <a:buChar char="p"/>
            </a:pPr>
            <a:r>
              <a:rPr kumimoji="1" lang="en-US" altLang="zh-CN" sz="2000" i="0" u="none" strike="noStrike" dirty="0">
                <a:effectLst/>
                <a:latin typeface="Helvetica" pitchFamily="2" charset="0"/>
              </a:rPr>
              <a:t>Fail in complex scenarios like </a:t>
            </a:r>
            <a:r>
              <a:rPr kumimoji="1" lang="en-US" altLang="zh-CN" sz="2000" i="0" u="sng" strike="noStrike" dirty="0">
                <a:effectLst/>
                <a:latin typeface="Helvetica" pitchFamily="2" charset="0"/>
              </a:rPr>
              <a:t>multi-field calibration</a:t>
            </a:r>
          </a:p>
          <a:p>
            <a:pPr marL="1371600" lvl="2" indent="-457200">
              <a:lnSpc>
                <a:spcPct val="150000"/>
              </a:lnSpc>
              <a:buFont typeface="Wingdings" pitchFamily="2" charset="2"/>
              <a:buChar char="p"/>
            </a:pPr>
            <a:r>
              <a:rPr kumimoji="1" lang="en-US" altLang="zh-CN" sz="2000" dirty="0">
                <a:latin typeface="Helvetica" pitchFamily="2" charset="0"/>
              </a:rPr>
              <a:t>Amplify </a:t>
            </a:r>
            <a:r>
              <a:rPr kumimoji="1" lang="en" altLang="zh-CN" sz="2000" dirty="0">
                <a:latin typeface="Helvetica" pitchFamily="2" charset="0"/>
              </a:rPr>
              <a:t>value errors in specific fields </a:t>
            </a:r>
            <a:r>
              <a:rPr kumimoji="1" lang="en-US" altLang="zh-CN" sz="2000" i="0" u="none" strike="noStrike" dirty="0">
                <a:effectLst/>
                <a:latin typeface="Helvetica" pitchFamily="2" charset="0"/>
              </a:rPr>
              <a:t>within </a:t>
            </a:r>
            <a:r>
              <a:rPr kumimoji="1" lang="en-US" altLang="zh-CN" sz="2000" i="0" u="sng" strike="noStrike" dirty="0">
                <a:effectLst/>
                <a:latin typeface="Helvetica" pitchFamily="2" charset="0"/>
              </a:rPr>
              <a:t>feedback loops</a:t>
            </a:r>
          </a:p>
          <a:p>
            <a:pPr marL="457200" indent="-457200">
              <a:lnSpc>
                <a:spcPct val="150000"/>
              </a:lnSpc>
              <a:buFont typeface="Wingdings" pitchFamily="2" charset="2"/>
              <a:buChar char="p"/>
            </a:pPr>
            <a:r>
              <a:rPr kumimoji="1" lang="en-US" altLang="zh-CN" sz="2400" b="1" dirty="0">
                <a:latin typeface="Helvetica" pitchFamily="2" charset="0"/>
              </a:rPr>
              <a:t>Motivation</a:t>
            </a:r>
            <a:r>
              <a:rPr kumimoji="1" lang="en-US" altLang="zh-CN" sz="2400" dirty="0">
                <a:latin typeface="Helvetica" pitchFamily="2" charset="0"/>
              </a:rPr>
              <a:t>: </a:t>
            </a:r>
            <a:r>
              <a:rPr kumimoji="1" lang="en-US" altLang="zh-CN" sz="2400" b="1" dirty="0">
                <a:solidFill>
                  <a:srgbClr val="F50003"/>
                </a:solidFill>
                <a:latin typeface="Helvetica" pitchFamily="2" charset="0"/>
              </a:rPr>
              <a:t>reduce </a:t>
            </a:r>
            <a:r>
              <a:rPr kumimoji="1" lang="en-US" altLang="zh-CN" sz="2400" b="1" i="0" u="none" strike="noStrike" dirty="0">
                <a:solidFill>
                  <a:srgbClr val="F50003"/>
                </a:solidFill>
                <a:effectLst/>
                <a:latin typeface="Helvetica" pitchFamily="2" charset="0"/>
              </a:rPr>
              <a:t>constraints</a:t>
            </a:r>
            <a:r>
              <a:rPr kumimoji="1" lang="en-US" altLang="zh-CN" sz="2400" i="0" u="none" strike="noStrike" dirty="0">
                <a:effectLst/>
                <a:latin typeface="Helvetica" pitchFamily="2" charset="0"/>
              </a:rPr>
              <a:t> on the architecture for full potential</a:t>
            </a: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DF01697-A7BF-B03D-9232-6531FF7AF99A}"/>
                  </a:ext>
                </a:extLst>
              </p:cNvPr>
              <p:cNvSpPr txBox="1"/>
              <p:nvPr/>
            </p:nvSpPr>
            <p:spPr>
              <a:xfrm>
                <a:off x="5513936" y="2450134"/>
                <a:ext cx="26186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𝑙</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Binning</m:t>
                      </m:r>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𝑙</m:t>
                          </m:r>
                        </m:e>
                      </m:d>
                      <m:r>
                        <a:rPr kumimoji="1" lang="en-US" altLang="zh-CN" b="0" i="1" smtClean="0">
                          <a:latin typeface="Cambria Math" panose="02040503050406030204" pitchFamily="18" charset="0"/>
                        </a:rPr>
                        <m:t>+</m:t>
                      </m:r>
                      <m:r>
                        <m:rPr>
                          <m:sty m:val="p"/>
                        </m:rPr>
                        <a:rPr kumimoji="1" lang="en-US" altLang="zh-CN" b="0" i="0" smtClean="0">
                          <a:latin typeface="Cambria Math" panose="02040503050406030204" pitchFamily="18" charset="0"/>
                        </a:rPr>
                        <m:t>DNN</m:t>
                      </m:r>
                      <m:r>
                        <a:rPr kumimoji="1" lang="en-US" altLang="zh-CN" b="0" i="1" smtClean="0">
                          <a:latin typeface="Cambria Math" panose="02040503050406030204" pitchFamily="18" charset="0"/>
                        </a:rPr>
                        <m:t>(</m:t>
                      </m:r>
                      <m:r>
                        <a:rPr kumimoji="1" lang="en-US" altLang="zh-CN" b="1" i="1" smtClean="0">
                          <a:latin typeface="Cambria Math" panose="02040503050406030204" pitchFamily="18" charset="0"/>
                        </a:rPr>
                        <m:t>𝒙</m:t>
                      </m:r>
                      <m:r>
                        <a:rPr kumimoji="1" lang="en-US" altLang="zh-CN" b="0" i="1" smtClean="0">
                          <a:latin typeface="Cambria Math" panose="02040503050406030204" pitchFamily="18" charset="0"/>
                        </a:rPr>
                        <m:t>)</m:t>
                      </m:r>
                    </m:oMath>
                  </m:oMathPara>
                </a14:m>
                <a:endParaRPr kumimoji="1" lang="zh-CN" altLang="en-US" dirty="0"/>
              </a:p>
            </p:txBody>
          </p:sp>
        </mc:Choice>
        <mc:Fallback xmlns="">
          <p:sp>
            <p:nvSpPr>
              <p:cNvPr id="4" name="文本框 3">
                <a:extLst>
                  <a:ext uri="{FF2B5EF4-FFF2-40B4-BE49-F238E27FC236}">
                    <a16:creationId xmlns:a16="http://schemas.microsoft.com/office/drawing/2014/main" id="{2DF01697-A7BF-B03D-9232-6531FF7AF99A}"/>
                  </a:ext>
                </a:extLst>
              </p:cNvPr>
              <p:cNvSpPr txBox="1">
                <a:spLocks noRot="1" noChangeAspect="1" noMove="1" noResize="1" noEditPoints="1" noAdjustHandles="1" noChangeArrowheads="1" noChangeShapeType="1" noTextEdit="1"/>
              </p:cNvSpPr>
              <p:nvPr/>
            </p:nvSpPr>
            <p:spPr>
              <a:xfrm>
                <a:off x="5513936" y="2450134"/>
                <a:ext cx="2618666" cy="276999"/>
              </a:xfrm>
              <a:prstGeom prst="rect">
                <a:avLst/>
              </a:prstGeom>
              <a:blipFill>
                <a:blip r:embed="rId3"/>
                <a:stretch>
                  <a:fillRect l="-1449" r="-2415" b="-3478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4402FF5A-125E-530C-64E7-31E124D86B5C}"/>
                  </a:ext>
                </a:extLst>
              </p:cNvPr>
              <p:cNvSpPr txBox="1"/>
              <p:nvPr/>
            </p:nvSpPr>
            <p:spPr>
              <a:xfrm>
                <a:off x="7539152" y="2860360"/>
                <a:ext cx="27906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𝑙</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m:rPr>
                              <m:sty m:val="p"/>
                            </m:rPr>
                            <a:rPr kumimoji="1" lang="en-US" altLang="zh-CN" b="0" i="0" smtClean="0">
                              <a:latin typeface="Cambria Math" panose="02040503050406030204" pitchFamily="18" charset="0"/>
                            </a:rPr>
                            <m:t>Binning</m:t>
                          </m:r>
                        </m:e>
                        <m:sub>
                          <m:r>
                            <m:rPr>
                              <m:sty m:val="p"/>
                            </m:rPr>
                            <a:rPr kumimoji="1" lang="en-US" altLang="zh-CN" b="0" i="0" smtClean="0">
                              <a:latin typeface="Cambria Math" panose="02040503050406030204" pitchFamily="18" charset="0"/>
                            </a:rPr>
                            <m:t>DNN</m:t>
                          </m:r>
                        </m:sub>
                      </m:sSub>
                      <m:d>
                        <m:dPr>
                          <m:ctrlPr>
                            <a:rPr kumimoji="1" lang="en-US" altLang="zh-CN" b="0" i="1" smtClean="0">
                              <a:latin typeface="Cambria Math" panose="02040503050406030204" pitchFamily="18" charset="0"/>
                            </a:rPr>
                          </m:ctrlPr>
                        </m:dPr>
                        <m:e>
                          <m:r>
                            <a:rPr kumimoji="1" lang="en-US" altLang="zh-CN" b="0" i="1" smtClean="0">
                              <a:latin typeface="Cambria Math" panose="02040503050406030204" pitchFamily="18" charset="0"/>
                            </a:rPr>
                            <m:t>𝑙</m:t>
                          </m:r>
                          <m:r>
                            <a:rPr kumimoji="1" lang="en-US" altLang="zh-CN" b="0" i="1" smtClean="0">
                              <a:latin typeface="Cambria Math" panose="02040503050406030204" pitchFamily="18" charset="0"/>
                            </a:rPr>
                            <m:t>,</m:t>
                          </m:r>
                          <m:r>
                            <a:rPr kumimoji="1" lang="en-US" altLang="zh-CN" b="1" i="1" smtClean="0">
                              <a:latin typeface="Cambria Math" panose="02040503050406030204" pitchFamily="18" charset="0"/>
                            </a:rPr>
                            <m:t>𝒙</m:t>
                          </m:r>
                        </m:e>
                      </m:d>
                    </m:oMath>
                  </m:oMathPara>
                </a14:m>
                <a:endParaRPr kumimoji="1" lang="zh-CN" altLang="en-US" dirty="0"/>
              </a:p>
            </p:txBody>
          </p:sp>
        </mc:Choice>
        <mc:Fallback xmlns="">
          <p:sp>
            <p:nvSpPr>
              <p:cNvPr id="6" name="文本框 5">
                <a:extLst>
                  <a:ext uri="{FF2B5EF4-FFF2-40B4-BE49-F238E27FC236}">
                    <a16:creationId xmlns:a16="http://schemas.microsoft.com/office/drawing/2014/main" id="{4402FF5A-125E-530C-64E7-31E124D86B5C}"/>
                  </a:ext>
                </a:extLst>
              </p:cNvPr>
              <p:cNvSpPr txBox="1">
                <a:spLocks noRot="1" noChangeAspect="1" noMove="1" noResize="1" noEditPoints="1" noAdjustHandles="1" noChangeArrowheads="1" noChangeShapeType="1" noTextEdit="1"/>
              </p:cNvSpPr>
              <p:nvPr/>
            </p:nvSpPr>
            <p:spPr>
              <a:xfrm>
                <a:off x="7539152" y="2860360"/>
                <a:ext cx="2790695" cy="369332"/>
              </a:xfrm>
              <a:prstGeom prst="rect">
                <a:avLst/>
              </a:prstGeom>
              <a:blipFill>
                <a:blip r:embed="rId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726A964-CB8D-866B-CF3F-B7E072EAE60B}"/>
                  </a:ext>
                </a:extLst>
              </p:cNvPr>
              <p:cNvSpPr txBox="1"/>
              <p:nvPr/>
            </p:nvSpPr>
            <p:spPr>
              <a:xfrm>
                <a:off x="8400021" y="3311534"/>
                <a:ext cx="279069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b="0" i="1" smtClean="0">
                              <a:latin typeface="Cambria Math" panose="02040503050406030204" pitchFamily="18" charset="0"/>
                            </a:rPr>
                          </m:ctrlPr>
                        </m:sSupPr>
                        <m:e>
                          <m:r>
                            <a:rPr kumimoji="1" lang="en-US" altLang="zh-CN" b="0" i="1" smtClean="0">
                              <a:latin typeface="Cambria Math" panose="02040503050406030204" pitchFamily="18" charset="0"/>
                            </a:rPr>
                            <m:t>𝑙</m:t>
                          </m:r>
                        </m:e>
                        <m:sup>
                          <m:r>
                            <a:rPr kumimoji="1" lang="en-US" altLang="zh-CN" b="0" i="1" smtClean="0">
                              <a:latin typeface="Cambria Math" panose="02040503050406030204" pitchFamily="18" charset="0"/>
                            </a:rPr>
                            <m:t>′</m:t>
                          </m:r>
                        </m:sup>
                      </m:sSup>
                      <m:r>
                        <a:rPr kumimoji="1" lang="en-US" altLang="zh-CN" b="0" i="1" smtClean="0">
                          <a:latin typeface="Cambria Math" panose="02040503050406030204" pitchFamily="18" charset="0"/>
                        </a:rPr>
                        <m:t>=</m:t>
                      </m:r>
                      <m:sSub>
                        <m:sSubPr>
                          <m:ctrlPr>
                            <a:rPr kumimoji="1" lang="en-US" altLang="zh-CN" b="0" i="1" smtClean="0">
                              <a:latin typeface="Cambria Math" panose="02040503050406030204" pitchFamily="18" charset="0"/>
                            </a:rPr>
                          </m:ctrlPr>
                        </m:sSubPr>
                        <m:e>
                          <m:r>
                            <a:rPr kumimoji="1" lang="en-US" altLang="zh-CN" b="0" i="1" smtClean="0">
                              <a:latin typeface="Cambria Math" panose="02040503050406030204" pitchFamily="18" charset="0"/>
                            </a:rPr>
                            <m:t>𝑤</m:t>
                          </m:r>
                        </m:e>
                        <m:sub>
                          <m:r>
                            <m:rPr>
                              <m:sty m:val="p"/>
                            </m:rPr>
                            <a:rPr kumimoji="1" lang="en-US" altLang="zh-CN" b="0" i="0" smtClean="0">
                              <a:latin typeface="Cambria Math" panose="02040503050406030204" pitchFamily="18" charset="0"/>
                            </a:rPr>
                            <m:t>DNN</m:t>
                          </m:r>
                        </m:sub>
                      </m:sSub>
                      <m:d>
                        <m:dPr>
                          <m:ctrlPr>
                            <a:rPr kumimoji="1" lang="en-US" altLang="zh-CN" b="0" i="1" smtClean="0">
                              <a:latin typeface="Cambria Math" panose="02040503050406030204" pitchFamily="18" charset="0"/>
                            </a:rPr>
                          </m:ctrlPr>
                        </m:dPr>
                        <m:e>
                          <m:r>
                            <a:rPr kumimoji="1" lang="en-US" altLang="zh-CN" b="1" i="1" smtClean="0">
                              <a:latin typeface="Cambria Math" panose="02040503050406030204" pitchFamily="18" charset="0"/>
                            </a:rPr>
                            <m:t>𝒙</m:t>
                          </m:r>
                        </m:e>
                      </m:d>
                      <m:r>
                        <a:rPr kumimoji="1" lang="en-US" altLang="zh-CN" b="0" i="1" smtClean="0">
                          <a:latin typeface="Cambria Math" panose="02040503050406030204" pitchFamily="18" charset="0"/>
                        </a:rPr>
                        <m:t>⋅</m:t>
                      </m:r>
                      <m:r>
                        <a:rPr kumimoji="1" lang="en-US" altLang="zh-CN" b="1" i="1" smtClean="0">
                          <a:latin typeface="Cambria Math" panose="02040503050406030204" pitchFamily="18" charset="0"/>
                          <a:ea typeface="Cambria Math" panose="02040503050406030204" pitchFamily="18" charset="0"/>
                        </a:rPr>
                        <m:t>𝓑</m:t>
                      </m:r>
                      <m:r>
                        <a:rPr kumimoji="1" lang="en-US" altLang="zh-CN" b="0" i="1" smtClean="0">
                          <a:latin typeface="Cambria Math" panose="02040503050406030204" pitchFamily="18" charset="0"/>
                          <a:ea typeface="Cambria Math" panose="02040503050406030204" pitchFamily="18" charset="0"/>
                        </a:rPr>
                        <m:t>(</m:t>
                      </m:r>
                      <m:r>
                        <a:rPr kumimoji="1" lang="en-US" altLang="zh-CN" b="0" i="1" smtClean="0">
                          <a:latin typeface="Cambria Math" panose="02040503050406030204" pitchFamily="18" charset="0"/>
                          <a:ea typeface="Cambria Math" panose="02040503050406030204" pitchFamily="18" charset="0"/>
                        </a:rPr>
                        <m:t>𝑙</m:t>
                      </m:r>
                      <m:r>
                        <a:rPr kumimoji="1" lang="en-US" altLang="zh-CN" b="0" i="1" smtClean="0">
                          <a:latin typeface="Cambria Math" panose="02040503050406030204" pitchFamily="18" charset="0"/>
                          <a:ea typeface="Cambria Math" panose="02040503050406030204" pitchFamily="18" charset="0"/>
                        </a:rPr>
                        <m:t>)</m:t>
                      </m:r>
                    </m:oMath>
                  </m:oMathPara>
                </a14:m>
                <a:endParaRPr kumimoji="1" lang="zh-CN" altLang="en-US" dirty="0"/>
              </a:p>
            </p:txBody>
          </p:sp>
        </mc:Choice>
        <mc:Fallback xmlns="">
          <p:sp>
            <p:nvSpPr>
              <p:cNvPr id="9" name="文本框 8">
                <a:extLst>
                  <a:ext uri="{FF2B5EF4-FFF2-40B4-BE49-F238E27FC236}">
                    <a16:creationId xmlns:a16="http://schemas.microsoft.com/office/drawing/2014/main" id="{0726A964-CB8D-866B-CF3F-B7E072EAE60B}"/>
                  </a:ext>
                </a:extLst>
              </p:cNvPr>
              <p:cNvSpPr txBox="1">
                <a:spLocks noRot="1" noChangeAspect="1" noMove="1" noResize="1" noEditPoints="1" noAdjustHandles="1" noChangeArrowheads="1" noChangeShapeType="1" noTextEdit="1"/>
              </p:cNvSpPr>
              <p:nvPr/>
            </p:nvSpPr>
            <p:spPr>
              <a:xfrm>
                <a:off x="8400021" y="3311534"/>
                <a:ext cx="2790695" cy="369332"/>
              </a:xfrm>
              <a:prstGeom prst="rect">
                <a:avLst/>
              </a:prstGeom>
              <a:blipFill>
                <a:blip r:embed="rId5"/>
                <a:stretch>
                  <a:fillRect b="-16667"/>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C34E4EB1-E2DD-17DE-366A-70700270F12D}"/>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06/17</a:t>
            </a:r>
            <a:endParaRPr kumimoji="1" lang="zh-CN" altLang="en-US" dirty="0">
              <a:latin typeface="Helvetica" pitchFamily="2" charset="0"/>
            </a:endParaRPr>
          </a:p>
        </p:txBody>
      </p:sp>
    </p:spTree>
    <p:extLst>
      <p:ext uri="{BB962C8B-B14F-4D97-AF65-F5344CB8AC3E}">
        <p14:creationId xmlns:p14="http://schemas.microsoft.com/office/powerpoint/2010/main" val="3758367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Methodology</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How to Reduce Constraints</a:t>
            </a:r>
          </a:p>
        </p:txBody>
      </p:sp>
      <p:sp>
        <p:nvSpPr>
          <p:cNvPr id="4" name="文本框 3">
            <a:extLst>
              <a:ext uri="{FF2B5EF4-FFF2-40B4-BE49-F238E27FC236}">
                <a16:creationId xmlns:a16="http://schemas.microsoft.com/office/drawing/2014/main" id="{0F0710BA-4ECF-DDC6-4A13-8C708EEA95BE}"/>
              </a:ext>
            </a:extLst>
          </p:cNvPr>
          <p:cNvSpPr txBox="1"/>
          <p:nvPr/>
        </p:nvSpPr>
        <p:spPr>
          <a:xfrm>
            <a:off x="762158" y="1650270"/>
            <a:ext cx="6119379" cy="1986634"/>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Core idea</a:t>
            </a:r>
          </a:p>
          <a:p>
            <a:pPr marL="914400" lvl="1" indent="-457200">
              <a:lnSpc>
                <a:spcPct val="150000"/>
              </a:lnSpc>
              <a:buFont typeface="Wingdings" pitchFamily="2" charset="2"/>
              <a:buChar char="p"/>
            </a:pPr>
            <a:r>
              <a:rPr kumimoji="1" lang="en-US" altLang="zh-CN" sz="2000" i="0" u="none" strike="noStrike" dirty="0">
                <a:effectLst/>
                <a:latin typeface="Helvetica" pitchFamily="2" charset="0"/>
              </a:rPr>
              <a:t>Piece-wise linear = linear + monotonic</a:t>
            </a:r>
          </a:p>
          <a:p>
            <a:pPr marL="914400" lvl="1" indent="-457200">
              <a:lnSpc>
                <a:spcPct val="150000"/>
              </a:lnSpc>
              <a:buFont typeface="Wingdings" pitchFamily="2" charset="2"/>
              <a:buChar char="p"/>
            </a:pPr>
            <a:r>
              <a:rPr kumimoji="1" lang="en-US" altLang="zh-CN" sz="2000" dirty="0">
                <a:latin typeface="Helvetica" pitchFamily="2" charset="0"/>
              </a:rPr>
              <a:t>A more general form: </a:t>
            </a:r>
            <a:r>
              <a:rPr kumimoji="1" lang="en-US" altLang="zh-CN" sz="2000" b="1" u="sng" dirty="0">
                <a:latin typeface="Helvetica" pitchFamily="2" charset="0"/>
              </a:rPr>
              <a:t>only monotonic</a:t>
            </a:r>
            <a:r>
              <a:rPr kumimoji="1" lang="en-US" altLang="zh-CN" sz="2000" b="1" i="0" u="sng" strike="noStrike" dirty="0">
                <a:effectLst/>
                <a:latin typeface="Helvetica" pitchFamily="2" charset="0"/>
              </a:rPr>
              <a:t> </a:t>
            </a:r>
          </a:p>
          <a:p>
            <a:pPr marL="914400" lvl="1" indent="-457200">
              <a:lnSpc>
                <a:spcPct val="150000"/>
              </a:lnSpc>
              <a:buFont typeface="Wingdings" pitchFamily="2" charset="2"/>
              <a:buChar char="p"/>
            </a:pPr>
            <a:endParaRPr kumimoji="1" lang="en-US" altLang="zh-CN" sz="2000" dirty="0">
              <a:latin typeface="Helvetica" pitchFamily="2" charset="0"/>
            </a:endParaRPr>
          </a:p>
        </p:txBody>
      </p:sp>
      <p:pic>
        <p:nvPicPr>
          <p:cNvPr id="5" name="图片 4">
            <a:extLst>
              <a:ext uri="{FF2B5EF4-FFF2-40B4-BE49-F238E27FC236}">
                <a16:creationId xmlns:a16="http://schemas.microsoft.com/office/drawing/2014/main" id="{5C073FA6-4B43-98E9-A771-5042FB362A89}"/>
              </a:ext>
            </a:extLst>
          </p:cNvPr>
          <p:cNvPicPr>
            <a:picLocks noChangeAspect="1"/>
          </p:cNvPicPr>
          <p:nvPr/>
        </p:nvPicPr>
        <p:blipFill>
          <a:blip r:embed="rId3"/>
          <a:stretch>
            <a:fillRect/>
          </a:stretch>
        </p:blipFill>
        <p:spPr>
          <a:xfrm>
            <a:off x="6096000" y="2059142"/>
            <a:ext cx="5673516" cy="2245409"/>
          </a:xfrm>
          <a:prstGeom prst="rect">
            <a:avLst/>
          </a:prstGeom>
        </p:spPr>
      </p:pic>
      <p:sp>
        <p:nvSpPr>
          <p:cNvPr id="7" name="文本框 6">
            <a:extLst>
              <a:ext uri="{FF2B5EF4-FFF2-40B4-BE49-F238E27FC236}">
                <a16:creationId xmlns:a16="http://schemas.microsoft.com/office/drawing/2014/main" id="{8D7B5E06-D177-B883-1ACD-EFB682C2A379}"/>
              </a:ext>
            </a:extLst>
          </p:cNvPr>
          <p:cNvSpPr txBox="1"/>
          <p:nvPr/>
        </p:nvSpPr>
        <p:spPr>
          <a:xfrm>
            <a:off x="774565" y="3429000"/>
            <a:ext cx="11189547" cy="2910027"/>
          </a:xfrm>
          <a:prstGeom prst="rect">
            <a:avLst/>
          </a:prstGeom>
          <a:noFill/>
        </p:spPr>
        <p:txBody>
          <a:bodyPr wrap="square">
            <a:spAutoFit/>
          </a:bodyPr>
          <a:lstStyle/>
          <a:p>
            <a:pPr marL="457200" indent="-457200">
              <a:lnSpc>
                <a:spcPct val="150000"/>
              </a:lnSpc>
              <a:buFont typeface="Wingdings" pitchFamily="2" charset="2"/>
              <a:buChar char="p"/>
            </a:pPr>
            <a:r>
              <a:rPr kumimoji="1" lang="en-US" altLang="zh-CN" sz="2400" dirty="0">
                <a:latin typeface="Helvetica" pitchFamily="2" charset="0"/>
              </a:rPr>
              <a:t>How to design monotonicity</a:t>
            </a:r>
          </a:p>
          <a:p>
            <a:pPr marL="914400" lvl="1" indent="-457200">
              <a:lnSpc>
                <a:spcPct val="150000"/>
              </a:lnSpc>
              <a:buFont typeface="Wingdings" pitchFamily="2" charset="2"/>
              <a:buChar char="p"/>
            </a:pPr>
            <a:r>
              <a:rPr kumimoji="1" lang="en-US" altLang="zh-CN" sz="2000" b="1" dirty="0">
                <a:latin typeface="Helvetica" pitchFamily="2" charset="0"/>
              </a:rPr>
              <a:t>UMNN </a:t>
            </a:r>
            <a:r>
              <a:rPr kumimoji="1" lang="en-US" altLang="zh-CN" sz="2000" dirty="0">
                <a:latin typeface="Helvetica" pitchFamily="2" charset="0"/>
              </a:rPr>
              <a:t>[1]</a:t>
            </a:r>
            <a:r>
              <a:rPr kumimoji="1" lang="en-US" altLang="zh-CN" sz="2000" b="1" dirty="0">
                <a:latin typeface="Helvetica" pitchFamily="2" charset="0"/>
              </a:rPr>
              <a:t> </a:t>
            </a:r>
            <a:r>
              <a:rPr kumimoji="1" lang="en-US" altLang="zh-CN" sz="2000" dirty="0">
                <a:latin typeface="Helvetica" pitchFamily="2" charset="0"/>
              </a:rPr>
              <a:t>is the answer</a:t>
            </a:r>
          </a:p>
          <a:p>
            <a:pPr marL="914400" lvl="1" indent="-457200">
              <a:lnSpc>
                <a:spcPct val="150000"/>
              </a:lnSpc>
              <a:buFont typeface="Wingdings" pitchFamily="2" charset="2"/>
              <a:buChar char="p"/>
            </a:pPr>
            <a:r>
              <a:rPr kumimoji="1" lang="en-US" altLang="zh-CN" sz="2000" b="1" dirty="0">
                <a:latin typeface="Helvetica" pitchFamily="2" charset="0"/>
              </a:rPr>
              <a:t>Key</a:t>
            </a:r>
            <a:r>
              <a:rPr kumimoji="1" lang="en-US" altLang="zh-CN" sz="2000" dirty="0">
                <a:latin typeface="Helvetica" pitchFamily="2" charset="0"/>
              </a:rPr>
              <a:t>: if a function is differentiable, its derivative being </a:t>
            </a:r>
            <a:r>
              <a:rPr kumimoji="1" lang="en-US" altLang="zh-CN" sz="2000" dirty="0">
                <a:solidFill>
                  <a:srgbClr val="FF0000"/>
                </a:solidFill>
                <a:latin typeface="Helvetica" pitchFamily="2" charset="0"/>
              </a:rPr>
              <a:t>single-sign</a:t>
            </a:r>
            <a:r>
              <a:rPr kumimoji="1" lang="en-US" altLang="zh-CN" sz="2000" dirty="0">
                <a:latin typeface="Helvetica" pitchFamily="2" charset="0"/>
              </a:rPr>
              <a:t> is a necessary and sufficient condition for the function to be </a:t>
            </a:r>
            <a:r>
              <a:rPr kumimoji="1" lang="en-US" altLang="zh-CN" sz="2000" dirty="0">
                <a:solidFill>
                  <a:srgbClr val="FF0000"/>
                </a:solidFill>
                <a:latin typeface="Helvetica" pitchFamily="2" charset="0"/>
              </a:rPr>
              <a:t>monotonic</a:t>
            </a:r>
          </a:p>
          <a:p>
            <a:pPr marL="914400" lvl="1" indent="-457200">
              <a:lnSpc>
                <a:spcPct val="150000"/>
              </a:lnSpc>
              <a:buFont typeface="Wingdings" pitchFamily="2" charset="2"/>
              <a:buChar char="p"/>
            </a:pPr>
            <a:r>
              <a:rPr kumimoji="1" lang="en-US" altLang="zh-CN" sz="2000" b="1" dirty="0">
                <a:latin typeface="Helvetica" pitchFamily="2" charset="0"/>
              </a:rPr>
              <a:t>How</a:t>
            </a:r>
            <a:r>
              <a:rPr kumimoji="1" lang="en-US" altLang="zh-CN" sz="2000" dirty="0">
                <a:latin typeface="Helvetica" pitchFamily="2" charset="0"/>
              </a:rPr>
              <a:t>: construct a single-sign function</a:t>
            </a:r>
            <a:r>
              <a:rPr kumimoji="1" lang="zh-CN" altLang="en-US" sz="2000" dirty="0">
                <a:latin typeface="Helvetica" pitchFamily="2" charset="0"/>
              </a:rPr>
              <a:t> </a:t>
            </a:r>
            <a:r>
              <a:rPr kumimoji="1" lang="en-US" altLang="zh-CN" sz="2000" dirty="0">
                <a:latin typeface="Helvetica" pitchFamily="2" charset="0"/>
              </a:rPr>
              <a:t>for</a:t>
            </a:r>
            <a:r>
              <a:rPr kumimoji="1" lang="zh-CN" altLang="en-US" sz="2000" dirty="0">
                <a:latin typeface="Helvetica" pitchFamily="2" charset="0"/>
              </a:rPr>
              <a:t> </a:t>
            </a:r>
            <a:r>
              <a:rPr kumimoji="1" lang="en-US" altLang="zh-CN" sz="2000" dirty="0">
                <a:latin typeface="Helvetica" pitchFamily="2" charset="0"/>
              </a:rPr>
              <a:t>a</a:t>
            </a:r>
            <a:r>
              <a:rPr kumimoji="1" lang="zh-CN" altLang="en-US" sz="2000" dirty="0">
                <a:latin typeface="Helvetica" pitchFamily="2" charset="0"/>
              </a:rPr>
              <a:t> </a:t>
            </a:r>
            <a:r>
              <a:rPr kumimoji="1" lang="en-US" altLang="zh-CN" sz="2000" dirty="0">
                <a:latin typeface="Helvetica" pitchFamily="2" charset="0"/>
              </a:rPr>
              <a:t>learnable</a:t>
            </a:r>
            <a:r>
              <a:rPr kumimoji="1" lang="zh-CN" altLang="en-US" sz="2000" dirty="0">
                <a:latin typeface="Helvetica" pitchFamily="2" charset="0"/>
              </a:rPr>
              <a:t> </a:t>
            </a:r>
            <a:r>
              <a:rPr kumimoji="1" lang="en-US" altLang="zh-CN" sz="2000" dirty="0">
                <a:latin typeface="Helvetica" pitchFamily="2" charset="0"/>
              </a:rPr>
              <a:t>network and do integral computation</a:t>
            </a:r>
            <a:br>
              <a:rPr kumimoji="1" lang="en-US" altLang="zh-CN" sz="2000" dirty="0">
                <a:latin typeface="Helvetica" pitchFamily="2" charset="0"/>
              </a:rPr>
            </a:br>
            <a:endParaRPr kumimoji="1" lang="en-US" altLang="zh-CN" sz="2000" dirty="0">
              <a:latin typeface="Helvetica" pitchFamily="2" charset="0"/>
            </a:endParaRPr>
          </a:p>
        </p:txBody>
      </p:sp>
      <p:sp>
        <p:nvSpPr>
          <p:cNvPr id="8" name="文本框 7">
            <a:extLst>
              <a:ext uri="{FF2B5EF4-FFF2-40B4-BE49-F238E27FC236}">
                <a16:creationId xmlns:a16="http://schemas.microsoft.com/office/drawing/2014/main" id="{F44BD5F5-262C-A90F-B48E-D5A45B426B98}"/>
              </a:ext>
            </a:extLst>
          </p:cNvPr>
          <p:cNvSpPr txBox="1"/>
          <p:nvPr/>
        </p:nvSpPr>
        <p:spPr>
          <a:xfrm>
            <a:off x="724656" y="6098690"/>
            <a:ext cx="10599836" cy="369332"/>
          </a:xfrm>
          <a:prstGeom prst="rect">
            <a:avLst/>
          </a:prstGeom>
          <a:noFill/>
        </p:spPr>
        <p:txBody>
          <a:bodyPr wrap="square">
            <a:spAutoFit/>
          </a:bodyPr>
          <a:lstStyle/>
          <a:p>
            <a:r>
              <a:rPr lang="en-US" altLang="zh-CN" dirty="0">
                <a:latin typeface="Arial" panose="020B0604020202020204" pitchFamily="34" charset="0"/>
              </a:rPr>
              <a:t>[1] </a:t>
            </a:r>
            <a:r>
              <a:rPr lang="en" altLang="zh-CN" dirty="0">
                <a:latin typeface="Arial" panose="020B0604020202020204" pitchFamily="34" charset="0"/>
              </a:rPr>
              <a:t>Unconstrained Monotonic Neural Networks</a:t>
            </a:r>
            <a:r>
              <a:rPr lang="en-US" altLang="zh-CN" dirty="0">
                <a:latin typeface="Arial" panose="020B0604020202020204" pitchFamily="34" charset="0"/>
              </a:rPr>
              <a:t>. </a:t>
            </a:r>
            <a:r>
              <a:rPr lang="en-US" altLang="zh-CN" dirty="0" err="1">
                <a:latin typeface="Arial" panose="020B0604020202020204" pitchFamily="34" charset="0"/>
              </a:rPr>
              <a:t>NeurIPS</a:t>
            </a:r>
            <a:r>
              <a:rPr lang="en-US" altLang="zh-CN" dirty="0">
                <a:latin typeface="Arial" panose="020B0604020202020204" pitchFamily="34" charset="0"/>
              </a:rPr>
              <a:t> 2019.</a:t>
            </a:r>
          </a:p>
        </p:txBody>
      </p:sp>
      <p:sp>
        <p:nvSpPr>
          <p:cNvPr id="9" name="文本框 8">
            <a:extLst>
              <a:ext uri="{FF2B5EF4-FFF2-40B4-BE49-F238E27FC236}">
                <a16:creationId xmlns:a16="http://schemas.microsoft.com/office/drawing/2014/main" id="{4E2CE96C-7DE3-1543-4053-69C0C3B66CF6}"/>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07/17</a:t>
            </a:r>
            <a:endParaRPr kumimoji="1" lang="zh-CN" altLang="en-US" dirty="0">
              <a:latin typeface="Helvetica" pitchFamily="2" charset="0"/>
            </a:endParaRPr>
          </a:p>
        </p:txBody>
      </p:sp>
    </p:spTree>
    <p:extLst>
      <p:ext uri="{BB962C8B-B14F-4D97-AF65-F5344CB8AC3E}">
        <p14:creationId xmlns:p14="http://schemas.microsoft.com/office/powerpoint/2010/main" val="424698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Methodology</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Overall Framework</a:t>
            </a:r>
            <a:r>
              <a:rPr kumimoji="1" lang="zh-CN" altLang="en-US" sz="3200" dirty="0">
                <a:latin typeface="Helvetica" pitchFamily="2" charset="0"/>
              </a:rPr>
              <a:t> </a:t>
            </a:r>
            <a:r>
              <a:rPr kumimoji="1" lang="en-US" altLang="zh-CN" sz="3200" dirty="0">
                <a:latin typeface="Helvetica" pitchFamily="2" charset="0"/>
              </a:rPr>
              <a:t>of</a:t>
            </a:r>
            <a:r>
              <a:rPr kumimoji="1" lang="zh-CN" altLang="en-US" sz="3200" dirty="0">
                <a:latin typeface="Helvetica" pitchFamily="2" charset="0"/>
              </a:rPr>
              <a:t> </a:t>
            </a:r>
            <a:r>
              <a:rPr kumimoji="1" lang="en-US" altLang="zh-CN" sz="3200" dirty="0">
                <a:latin typeface="Helvetica" pitchFamily="2" charset="0"/>
              </a:rPr>
              <a:t>UMC</a:t>
            </a:r>
          </a:p>
        </p:txBody>
      </p:sp>
      <p:sp>
        <p:nvSpPr>
          <p:cNvPr id="4" name="文本框 3">
            <a:extLst>
              <a:ext uri="{FF2B5EF4-FFF2-40B4-BE49-F238E27FC236}">
                <a16:creationId xmlns:a16="http://schemas.microsoft.com/office/drawing/2014/main" id="{0F0710BA-4ECF-DDC6-4A13-8C708EEA95BE}"/>
              </a:ext>
            </a:extLst>
          </p:cNvPr>
          <p:cNvSpPr txBox="1"/>
          <p:nvPr/>
        </p:nvSpPr>
        <p:spPr>
          <a:xfrm>
            <a:off x="647858" y="1675670"/>
            <a:ext cx="6286342" cy="3925690"/>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Monotonic Calibrator</a:t>
            </a:r>
          </a:p>
          <a:p>
            <a:pPr marL="914400" lvl="1" indent="-457200">
              <a:lnSpc>
                <a:spcPct val="150000"/>
              </a:lnSpc>
              <a:buFont typeface="Wingdings" pitchFamily="2" charset="2"/>
              <a:buChar char="p"/>
            </a:pPr>
            <a:r>
              <a:rPr kumimoji="1" lang="en-US" altLang="zh-CN" sz="2000" b="1" dirty="0">
                <a:solidFill>
                  <a:srgbClr val="FF0000"/>
                </a:solidFill>
                <a:latin typeface="Helvetica" pitchFamily="2" charset="0"/>
              </a:rPr>
              <a:t>UMNN</a:t>
            </a:r>
            <a:r>
              <a:rPr kumimoji="1" lang="en-US" altLang="zh-CN" dirty="0">
                <a:latin typeface="Helvetica" pitchFamily="2" charset="0"/>
              </a:rPr>
              <a:t>(Unconstrained Monotonic Neural Networks)</a:t>
            </a:r>
          </a:p>
          <a:p>
            <a:pPr marL="1257300" lvl="2" indent="-342900">
              <a:lnSpc>
                <a:spcPct val="150000"/>
              </a:lnSpc>
              <a:buFont typeface="Wingdings" pitchFamily="2" charset="2"/>
              <a:buChar char="ü"/>
            </a:pPr>
            <a:r>
              <a:rPr kumimoji="1" lang="en-US" altLang="zh-CN" sz="2000" dirty="0">
                <a:latin typeface="Helvetica" pitchFamily="2" charset="0"/>
              </a:rPr>
              <a:t>learnable</a:t>
            </a:r>
            <a:r>
              <a:rPr kumimoji="1" lang="zh-CN" altLang="en-US" sz="2000" dirty="0">
                <a:latin typeface="Helvetica" pitchFamily="2" charset="0"/>
              </a:rPr>
              <a:t> </a:t>
            </a:r>
            <a:r>
              <a:rPr kumimoji="1" lang="en-US" altLang="zh-CN" sz="2000" dirty="0">
                <a:latin typeface="Helvetica" pitchFamily="2" charset="0"/>
              </a:rPr>
              <a:t>NN</a:t>
            </a:r>
            <a:r>
              <a:rPr kumimoji="1" lang="zh-CN" altLang="en-US" sz="2000" dirty="0">
                <a:latin typeface="Helvetica" pitchFamily="2" charset="0"/>
              </a:rPr>
              <a:t> </a:t>
            </a:r>
            <a:r>
              <a:rPr kumimoji="1" lang="en-US" altLang="zh-CN" sz="2000" dirty="0">
                <a:latin typeface="Helvetica" pitchFamily="2" charset="0"/>
              </a:rPr>
              <a:t>and</a:t>
            </a:r>
            <a:r>
              <a:rPr kumimoji="1" lang="zh-CN" altLang="en-US" sz="2000" dirty="0">
                <a:latin typeface="Helvetica" pitchFamily="2" charset="0"/>
              </a:rPr>
              <a:t> </a:t>
            </a:r>
            <a:r>
              <a:rPr kumimoji="1" lang="en-US" altLang="zh-CN" sz="2000" dirty="0">
                <a:latin typeface="Helvetica" pitchFamily="2" charset="0"/>
              </a:rPr>
              <a:t>ensure monotonic</a:t>
            </a:r>
          </a:p>
          <a:p>
            <a:pPr marL="800100" lvl="1" indent="-342900">
              <a:lnSpc>
                <a:spcPct val="150000"/>
              </a:lnSpc>
              <a:buFont typeface="Wingdings" pitchFamily="2" charset="2"/>
              <a:buChar char="p"/>
            </a:pPr>
            <a:r>
              <a:rPr kumimoji="1" lang="en-US" altLang="zh-CN" sz="2000" dirty="0">
                <a:latin typeface="Helvetica" pitchFamily="2" charset="0"/>
              </a:rPr>
              <a:t>Feature-aware</a:t>
            </a:r>
            <a:r>
              <a:rPr kumimoji="1" lang="zh-CN" altLang="en-US" sz="2000" dirty="0">
                <a:latin typeface="Helvetica" pitchFamily="2" charset="0"/>
              </a:rPr>
              <a:t> </a:t>
            </a:r>
            <a:r>
              <a:rPr kumimoji="1" lang="en-US" altLang="zh-CN" sz="2000" dirty="0">
                <a:latin typeface="Helvetica" pitchFamily="2" charset="0"/>
              </a:rPr>
              <a:t>Rescaling method</a:t>
            </a:r>
          </a:p>
          <a:p>
            <a:pPr marL="457200" indent="-457200">
              <a:lnSpc>
                <a:spcPct val="150000"/>
              </a:lnSpc>
              <a:buFont typeface="Wingdings" pitchFamily="2" charset="2"/>
              <a:buChar char="p"/>
            </a:pPr>
            <a:r>
              <a:rPr kumimoji="1" lang="en-US" altLang="zh-CN" sz="2400" b="1" dirty="0">
                <a:latin typeface="Helvetica" pitchFamily="2" charset="0"/>
              </a:rPr>
              <a:t>Calibration-aware Learning Strategy</a:t>
            </a:r>
          </a:p>
          <a:p>
            <a:pPr marL="914400" lvl="1" indent="-457200">
              <a:lnSpc>
                <a:spcPct val="150000"/>
              </a:lnSpc>
              <a:buFont typeface="Wingdings" pitchFamily="2" charset="2"/>
              <a:buChar char="p"/>
            </a:pPr>
            <a:r>
              <a:rPr kumimoji="1" lang="en-US" altLang="zh-CN" sz="2000" dirty="0" err="1">
                <a:latin typeface="Helvetica" pitchFamily="2" charset="0"/>
              </a:rPr>
              <a:t>BCELoss</a:t>
            </a:r>
            <a:r>
              <a:rPr kumimoji="1" lang="en-US" altLang="zh-CN" sz="2000" dirty="0">
                <a:latin typeface="Helvetica" pitchFamily="2" charset="0"/>
              </a:rPr>
              <a:t>:</a:t>
            </a:r>
            <a:r>
              <a:rPr kumimoji="1" lang="zh-CN" altLang="en-US" sz="2000" dirty="0">
                <a:latin typeface="Helvetica" pitchFamily="2" charset="0"/>
              </a:rPr>
              <a:t> </a:t>
            </a:r>
            <a:r>
              <a:rPr kumimoji="1" lang="en-US" altLang="zh-CN" sz="2000" dirty="0">
                <a:latin typeface="Helvetica" pitchFamily="2" charset="0"/>
              </a:rPr>
              <a:t>common setting</a:t>
            </a:r>
          </a:p>
          <a:p>
            <a:pPr marL="914400" lvl="1" indent="-457200">
              <a:lnSpc>
                <a:spcPct val="150000"/>
              </a:lnSpc>
              <a:buFont typeface="Wingdings" pitchFamily="2" charset="2"/>
              <a:buChar char="p"/>
            </a:pPr>
            <a:r>
              <a:rPr kumimoji="1" lang="en-US" altLang="zh-CN" sz="2000" b="1" dirty="0" err="1">
                <a:solidFill>
                  <a:srgbClr val="FF0000"/>
                </a:solidFill>
                <a:latin typeface="Helvetica" pitchFamily="2" charset="0"/>
              </a:rPr>
              <a:t>SCLoss</a:t>
            </a:r>
            <a:r>
              <a:rPr kumimoji="1" lang="en-US" altLang="zh-CN" sz="2000" dirty="0">
                <a:latin typeface="Helvetica" pitchFamily="2" charset="0"/>
              </a:rPr>
              <a:t> </a:t>
            </a:r>
            <a:r>
              <a:rPr kumimoji="1" lang="en-US" altLang="zh-CN" dirty="0">
                <a:latin typeface="Helvetica" pitchFamily="2" charset="0"/>
              </a:rPr>
              <a:t>(Smooth Calibration Loss)</a:t>
            </a:r>
          </a:p>
          <a:p>
            <a:pPr marL="1371600" lvl="2" indent="-457200">
              <a:lnSpc>
                <a:spcPct val="150000"/>
              </a:lnSpc>
              <a:buFont typeface="Wingdings" pitchFamily="2" charset="2"/>
              <a:buChar char="ü"/>
            </a:pPr>
            <a:r>
              <a:rPr kumimoji="1" lang="en-US" altLang="zh-CN" sz="2000" dirty="0">
                <a:latin typeface="Helvetica" pitchFamily="2" charset="0"/>
              </a:rPr>
              <a:t>directly optimizing calibration aspect</a:t>
            </a:r>
          </a:p>
        </p:txBody>
      </p:sp>
      <p:pic>
        <p:nvPicPr>
          <p:cNvPr id="6" name="图片 5">
            <a:extLst>
              <a:ext uri="{FF2B5EF4-FFF2-40B4-BE49-F238E27FC236}">
                <a16:creationId xmlns:a16="http://schemas.microsoft.com/office/drawing/2014/main" id="{02021C07-3203-3BBA-2186-7282EFA05DC8}"/>
              </a:ext>
            </a:extLst>
          </p:cNvPr>
          <p:cNvPicPr>
            <a:picLocks noChangeAspect="1"/>
          </p:cNvPicPr>
          <p:nvPr/>
        </p:nvPicPr>
        <p:blipFill>
          <a:blip r:embed="rId3"/>
          <a:stretch>
            <a:fillRect/>
          </a:stretch>
        </p:blipFill>
        <p:spPr>
          <a:xfrm>
            <a:off x="7043296" y="2112239"/>
            <a:ext cx="5148704" cy="2972075"/>
          </a:xfrm>
          <a:prstGeom prst="rect">
            <a:avLst/>
          </a:prstGeom>
        </p:spPr>
      </p:pic>
      <p:sp>
        <p:nvSpPr>
          <p:cNvPr id="10" name="文本框 9">
            <a:extLst>
              <a:ext uri="{FF2B5EF4-FFF2-40B4-BE49-F238E27FC236}">
                <a16:creationId xmlns:a16="http://schemas.microsoft.com/office/drawing/2014/main" id="{C82691AB-51FB-2325-56AD-344BB8510D83}"/>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08/17</a:t>
            </a:r>
            <a:endParaRPr kumimoji="1" lang="zh-CN" altLang="en-US" dirty="0">
              <a:latin typeface="Helvetica" pitchFamily="2" charset="0"/>
            </a:endParaRPr>
          </a:p>
        </p:txBody>
      </p:sp>
    </p:spTree>
    <p:extLst>
      <p:ext uri="{BB962C8B-B14F-4D97-AF65-F5344CB8AC3E}">
        <p14:creationId xmlns:p14="http://schemas.microsoft.com/office/powerpoint/2010/main" val="4011740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3700DF-3D99-5BFF-AD64-B750015E593B}"/>
              </a:ext>
            </a:extLst>
          </p:cNvPr>
          <p:cNvSpPr txBox="1"/>
          <p:nvPr/>
        </p:nvSpPr>
        <p:spPr>
          <a:xfrm>
            <a:off x="0" y="182881"/>
            <a:ext cx="12192000" cy="707886"/>
          </a:xfrm>
          <a:prstGeom prst="rect">
            <a:avLst/>
          </a:prstGeom>
          <a:noFill/>
        </p:spPr>
        <p:txBody>
          <a:bodyPr wrap="square" rtlCol="0">
            <a:spAutoFit/>
          </a:bodyPr>
          <a:lstStyle/>
          <a:p>
            <a:r>
              <a:rPr kumimoji="1" lang="zh-CN" altLang="en-US" sz="4000" b="1" dirty="0">
                <a:latin typeface="Helvetica" pitchFamily="2" charset="0"/>
              </a:rPr>
              <a:t> </a:t>
            </a:r>
            <a:r>
              <a:rPr kumimoji="1" lang="en-US" altLang="zh-CN" sz="4000" b="1" dirty="0">
                <a:latin typeface="Helvetica" pitchFamily="2" charset="0"/>
              </a:rPr>
              <a:t> </a:t>
            </a:r>
            <a:r>
              <a:rPr kumimoji="1" lang="en" altLang="zh-CN" sz="4000" b="1" dirty="0">
                <a:latin typeface="Helvetica" pitchFamily="2" charset="0"/>
              </a:rPr>
              <a:t>Methodology</a:t>
            </a:r>
            <a:endParaRPr kumimoji="1" lang="zh-CN" altLang="en-US" sz="4000" b="1" dirty="0">
              <a:latin typeface="Helvetica" pitchFamily="2" charset="0"/>
            </a:endParaRPr>
          </a:p>
        </p:txBody>
      </p:sp>
      <p:sp>
        <p:nvSpPr>
          <p:cNvPr id="3" name="文本框 2">
            <a:extLst>
              <a:ext uri="{FF2B5EF4-FFF2-40B4-BE49-F238E27FC236}">
                <a16:creationId xmlns:a16="http://schemas.microsoft.com/office/drawing/2014/main" id="{88458080-F8AF-0B17-A606-24563F28F565}"/>
              </a:ext>
            </a:extLst>
          </p:cNvPr>
          <p:cNvSpPr txBox="1"/>
          <p:nvPr/>
        </p:nvSpPr>
        <p:spPr>
          <a:xfrm>
            <a:off x="285135" y="890767"/>
            <a:ext cx="9615949" cy="759503"/>
          </a:xfrm>
          <a:prstGeom prst="rect">
            <a:avLst/>
          </a:prstGeom>
          <a:noFill/>
        </p:spPr>
        <p:txBody>
          <a:bodyPr wrap="square" rtlCol="0">
            <a:spAutoFit/>
          </a:bodyPr>
          <a:lstStyle/>
          <a:p>
            <a:pPr marL="285750" indent="-285750">
              <a:lnSpc>
                <a:spcPct val="150000"/>
              </a:lnSpc>
              <a:buFont typeface="Wingdings" pitchFamily="2" charset="2"/>
              <a:buChar char="Ø"/>
            </a:pPr>
            <a:r>
              <a:rPr kumimoji="1" lang="zh-CN" altLang="en-US" sz="3200" dirty="0">
                <a:latin typeface="Helvetica" pitchFamily="2" charset="0"/>
              </a:rPr>
              <a:t> </a:t>
            </a:r>
            <a:r>
              <a:rPr kumimoji="1" lang="en-US" altLang="zh-CN" sz="3200" dirty="0">
                <a:latin typeface="Helvetica" pitchFamily="2" charset="0"/>
              </a:rPr>
              <a:t>Monotonic Calibrator Architecture</a:t>
            </a:r>
          </a:p>
        </p:txBody>
      </p:sp>
      <p:sp>
        <p:nvSpPr>
          <p:cNvPr id="4" name="文本框 3">
            <a:extLst>
              <a:ext uri="{FF2B5EF4-FFF2-40B4-BE49-F238E27FC236}">
                <a16:creationId xmlns:a16="http://schemas.microsoft.com/office/drawing/2014/main" id="{0F0710BA-4ECF-DDC6-4A13-8C708EEA95BE}"/>
              </a:ext>
            </a:extLst>
          </p:cNvPr>
          <p:cNvSpPr txBox="1"/>
          <p:nvPr/>
        </p:nvSpPr>
        <p:spPr>
          <a:xfrm>
            <a:off x="762158" y="1650270"/>
            <a:ext cx="8013559" cy="2448363"/>
          </a:xfrm>
          <a:prstGeom prst="rect">
            <a:avLst/>
          </a:prstGeom>
          <a:noFill/>
        </p:spPr>
        <p:txBody>
          <a:bodyPr wrap="square" rtlCol="0">
            <a:spAutoFit/>
          </a:bodyPr>
          <a:lstStyle/>
          <a:p>
            <a:pPr marL="457200" indent="-457200">
              <a:lnSpc>
                <a:spcPct val="150000"/>
              </a:lnSpc>
              <a:buFont typeface="Wingdings" pitchFamily="2" charset="2"/>
              <a:buChar char="p"/>
            </a:pPr>
            <a:r>
              <a:rPr kumimoji="1" lang="en-US" altLang="zh-CN" sz="2400" b="1" dirty="0">
                <a:latin typeface="Helvetica" pitchFamily="2" charset="0"/>
              </a:rPr>
              <a:t>UMNN</a:t>
            </a:r>
          </a:p>
          <a:p>
            <a:pPr marL="914400" lvl="1" indent="-457200">
              <a:lnSpc>
                <a:spcPct val="150000"/>
              </a:lnSpc>
              <a:buFont typeface="Wingdings" pitchFamily="2" charset="2"/>
              <a:buChar char="p"/>
            </a:pPr>
            <a:r>
              <a:rPr kumimoji="1" lang="en-US" altLang="zh-CN" sz="2000" dirty="0">
                <a:latin typeface="Helvetica" pitchFamily="2" charset="0"/>
              </a:rPr>
              <a:t>MLP with </a:t>
            </a:r>
            <a:r>
              <a:rPr kumimoji="1" lang="en-US" altLang="zh-CN" sz="2000" dirty="0">
                <a:solidFill>
                  <a:srgbClr val="FF0000"/>
                </a:solidFill>
                <a:latin typeface="Helvetica" pitchFamily="2" charset="0"/>
              </a:rPr>
              <a:t>positive outputs</a:t>
            </a:r>
          </a:p>
          <a:p>
            <a:pPr marL="914400" lvl="1" indent="-457200">
              <a:lnSpc>
                <a:spcPct val="150000"/>
              </a:lnSpc>
              <a:buFont typeface="Wingdings" pitchFamily="2" charset="2"/>
              <a:buChar char="p"/>
            </a:pPr>
            <a:r>
              <a:rPr kumimoji="1" lang="en-US" altLang="zh-CN" sz="2000" dirty="0">
                <a:latin typeface="Helvetica" pitchFamily="2" charset="0"/>
              </a:rPr>
              <a:t>Compute </a:t>
            </a:r>
            <a:r>
              <a:rPr kumimoji="1" lang="en-US" altLang="zh-CN" sz="2000" dirty="0">
                <a:solidFill>
                  <a:srgbClr val="FF0000"/>
                </a:solidFill>
                <a:latin typeface="Helvetica" pitchFamily="2" charset="0"/>
              </a:rPr>
              <a:t>integral</a:t>
            </a:r>
            <a:r>
              <a:rPr kumimoji="1" lang="en-US" altLang="zh-CN" sz="2000" dirty="0">
                <a:latin typeface="Helvetica" pitchFamily="2" charset="0"/>
              </a:rPr>
              <a:t> based on specific algorithm</a:t>
            </a:r>
            <a:r>
              <a:rPr kumimoji="1" lang="zh-CN" altLang="en-US" sz="2000" dirty="0">
                <a:latin typeface="Helvetica" pitchFamily="2" charset="0"/>
              </a:rPr>
              <a:t> </a:t>
            </a:r>
            <a:r>
              <a:rPr kumimoji="1" lang="en-US" altLang="zh-CN" sz="2000" dirty="0">
                <a:latin typeface="Helvetica" pitchFamily="2" charset="0"/>
              </a:rPr>
              <a:t>(﻿using the static </a:t>
            </a:r>
            <a:r>
              <a:rPr kumimoji="1" lang="en-US" altLang="zh-CN" sz="2000" dirty="0" err="1">
                <a:latin typeface="Helvetica" pitchFamily="2" charset="0"/>
              </a:rPr>
              <a:t>Clenshaw</a:t>
            </a:r>
            <a:r>
              <a:rPr kumimoji="1" lang="en-US" altLang="zh-CN" sz="2000" dirty="0">
                <a:latin typeface="Helvetica" pitchFamily="2" charset="0"/>
              </a:rPr>
              <a:t>–Curtis quadrature algorithm).</a:t>
            </a:r>
          </a:p>
          <a:p>
            <a:pPr marL="914400" lvl="1" indent="-457200">
              <a:lnSpc>
                <a:spcPct val="150000"/>
              </a:lnSpc>
              <a:buFont typeface="Wingdings" pitchFamily="2" charset="2"/>
              <a:buChar char="p"/>
            </a:pPr>
            <a:r>
              <a:rPr kumimoji="1" lang="en-US" altLang="zh-CN" sz="2000" dirty="0">
                <a:latin typeface="Helvetica" pitchFamily="2" charset="0"/>
              </a:rPr>
              <a:t>Monotonicity is ensured by</a:t>
            </a:r>
          </a:p>
        </p:txBody>
      </p:sp>
      <p:pic>
        <p:nvPicPr>
          <p:cNvPr id="5" name="图片 4">
            <a:extLst>
              <a:ext uri="{FF2B5EF4-FFF2-40B4-BE49-F238E27FC236}">
                <a16:creationId xmlns:a16="http://schemas.microsoft.com/office/drawing/2014/main" id="{1BCA50CF-85FC-7E6E-9165-D91D04317130}"/>
              </a:ext>
            </a:extLst>
          </p:cNvPr>
          <p:cNvPicPr>
            <a:picLocks noChangeAspect="1"/>
          </p:cNvPicPr>
          <p:nvPr/>
        </p:nvPicPr>
        <p:blipFill>
          <a:blip r:embed="rId3"/>
          <a:stretch>
            <a:fillRect/>
          </a:stretch>
        </p:blipFill>
        <p:spPr>
          <a:xfrm>
            <a:off x="8286969" y="2863852"/>
            <a:ext cx="3636633" cy="744385"/>
          </a:xfrm>
          <a:prstGeom prst="rect">
            <a:avLst/>
          </a:prstGeom>
        </p:spPr>
      </p:pic>
      <p:pic>
        <p:nvPicPr>
          <p:cNvPr id="7" name="图片 6">
            <a:extLst>
              <a:ext uri="{FF2B5EF4-FFF2-40B4-BE49-F238E27FC236}">
                <a16:creationId xmlns:a16="http://schemas.microsoft.com/office/drawing/2014/main" id="{4400C51D-D4DA-8433-8185-5A1D93FF4D51}"/>
              </a:ext>
            </a:extLst>
          </p:cNvPr>
          <p:cNvPicPr>
            <a:picLocks noChangeAspect="1"/>
          </p:cNvPicPr>
          <p:nvPr/>
        </p:nvPicPr>
        <p:blipFill>
          <a:blip r:embed="rId4"/>
          <a:stretch>
            <a:fillRect/>
          </a:stretch>
        </p:blipFill>
        <p:spPr>
          <a:xfrm>
            <a:off x="4867912" y="2277975"/>
            <a:ext cx="3419057" cy="452752"/>
          </a:xfrm>
          <a:prstGeom prst="rect">
            <a:avLst/>
          </a:prstGeom>
          <a:ln>
            <a:solidFill>
              <a:schemeClr val="accent1">
                <a:shade val="15000"/>
              </a:schemeClr>
            </a:solidFill>
          </a:ln>
        </p:spPr>
      </p:pic>
      <p:pic>
        <p:nvPicPr>
          <p:cNvPr id="8" name="图片 7">
            <a:extLst>
              <a:ext uri="{FF2B5EF4-FFF2-40B4-BE49-F238E27FC236}">
                <a16:creationId xmlns:a16="http://schemas.microsoft.com/office/drawing/2014/main" id="{F7A7CEA5-608D-E2F2-0938-CDA10F61ED2C}"/>
              </a:ext>
            </a:extLst>
          </p:cNvPr>
          <p:cNvPicPr>
            <a:picLocks noChangeAspect="1"/>
          </p:cNvPicPr>
          <p:nvPr/>
        </p:nvPicPr>
        <p:blipFill>
          <a:blip r:embed="rId5"/>
          <a:stretch>
            <a:fillRect/>
          </a:stretch>
        </p:blipFill>
        <p:spPr>
          <a:xfrm>
            <a:off x="7158486" y="4782494"/>
            <a:ext cx="3792867" cy="460739"/>
          </a:xfrm>
          <a:prstGeom prst="rect">
            <a:avLst/>
          </a:prstGeom>
          <a:ln w="38100">
            <a:solidFill>
              <a:schemeClr val="accent5">
                <a:lumMod val="60000"/>
                <a:lumOff val="40000"/>
              </a:schemeClr>
            </a:solidFill>
          </a:ln>
        </p:spPr>
      </p:pic>
      <p:sp>
        <p:nvSpPr>
          <p:cNvPr id="9" name="矩形 8">
            <a:extLst>
              <a:ext uri="{FF2B5EF4-FFF2-40B4-BE49-F238E27FC236}">
                <a16:creationId xmlns:a16="http://schemas.microsoft.com/office/drawing/2014/main" id="{0DE9F2AD-540C-CA37-3F27-7DFE36C58FBB}"/>
              </a:ext>
            </a:extLst>
          </p:cNvPr>
          <p:cNvSpPr/>
          <p:nvPr/>
        </p:nvSpPr>
        <p:spPr>
          <a:xfrm>
            <a:off x="9648393" y="2867008"/>
            <a:ext cx="814212" cy="28094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0" name="直线箭头连接符 9">
            <a:extLst>
              <a:ext uri="{FF2B5EF4-FFF2-40B4-BE49-F238E27FC236}">
                <a16:creationId xmlns:a16="http://schemas.microsoft.com/office/drawing/2014/main" id="{685A6BA6-DCBC-17AB-BFAD-67D05E985449}"/>
              </a:ext>
            </a:extLst>
          </p:cNvPr>
          <p:cNvCxnSpPr>
            <a:cxnSpLocks/>
          </p:cNvCxnSpPr>
          <p:nvPr/>
        </p:nvCxnSpPr>
        <p:spPr>
          <a:xfrm flipV="1">
            <a:off x="10021387" y="2656247"/>
            <a:ext cx="199678" cy="210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文本框 11">
            <a:extLst>
              <a:ext uri="{FF2B5EF4-FFF2-40B4-BE49-F238E27FC236}">
                <a16:creationId xmlns:a16="http://schemas.microsoft.com/office/drawing/2014/main" id="{D4586B90-D7E1-6C24-4531-75286C4EA5A6}"/>
              </a:ext>
            </a:extLst>
          </p:cNvPr>
          <p:cNvSpPr txBox="1"/>
          <p:nvPr/>
        </p:nvSpPr>
        <p:spPr>
          <a:xfrm>
            <a:off x="9648393" y="2334946"/>
            <a:ext cx="1537284" cy="338554"/>
          </a:xfrm>
          <a:prstGeom prst="rect">
            <a:avLst/>
          </a:prstGeom>
          <a:noFill/>
        </p:spPr>
        <p:txBody>
          <a:bodyPr wrap="square" rtlCol="0">
            <a:spAutoFit/>
          </a:bodyPr>
          <a:lstStyle/>
          <a:p>
            <a:r>
              <a:rPr kumimoji="1" lang="en-US" altLang="zh-CN" sz="1600" dirty="0">
                <a:latin typeface="Helvetica" pitchFamily="2" charset="0"/>
              </a:rPr>
              <a:t>Original logit</a:t>
            </a:r>
            <a:endParaRPr kumimoji="1" lang="zh-CN" altLang="en-US" sz="1600" dirty="0">
              <a:latin typeface="Helvetica" pitchFamily="2" charset="0"/>
            </a:endParaRPr>
          </a:p>
        </p:txBody>
      </p:sp>
      <p:pic>
        <p:nvPicPr>
          <p:cNvPr id="13" name="图片 12">
            <a:extLst>
              <a:ext uri="{FF2B5EF4-FFF2-40B4-BE49-F238E27FC236}">
                <a16:creationId xmlns:a16="http://schemas.microsoft.com/office/drawing/2014/main" id="{0A14BDC8-638F-4E19-A984-AA21B801EA50}"/>
              </a:ext>
            </a:extLst>
          </p:cNvPr>
          <p:cNvPicPr>
            <a:picLocks noChangeAspect="1"/>
          </p:cNvPicPr>
          <p:nvPr/>
        </p:nvPicPr>
        <p:blipFill rotWithShape="1">
          <a:blip r:embed="rId6"/>
          <a:srcRect r="2445" b="1681"/>
          <a:stretch/>
        </p:blipFill>
        <p:spPr>
          <a:xfrm>
            <a:off x="5093110" y="3603418"/>
            <a:ext cx="3734631" cy="581185"/>
          </a:xfrm>
          <a:prstGeom prst="rect">
            <a:avLst/>
          </a:prstGeom>
        </p:spPr>
      </p:pic>
      <p:sp>
        <p:nvSpPr>
          <p:cNvPr id="14" name="文本框 13">
            <a:extLst>
              <a:ext uri="{FF2B5EF4-FFF2-40B4-BE49-F238E27FC236}">
                <a16:creationId xmlns:a16="http://schemas.microsoft.com/office/drawing/2014/main" id="{3C9DE6E5-C065-0243-63C0-413093017CF1}"/>
              </a:ext>
            </a:extLst>
          </p:cNvPr>
          <p:cNvSpPr txBox="1"/>
          <p:nvPr/>
        </p:nvSpPr>
        <p:spPr>
          <a:xfrm>
            <a:off x="11203535" y="6305787"/>
            <a:ext cx="760577" cy="369332"/>
          </a:xfrm>
          <a:prstGeom prst="rect">
            <a:avLst/>
          </a:prstGeom>
          <a:noFill/>
        </p:spPr>
        <p:txBody>
          <a:bodyPr wrap="square" rtlCol="0">
            <a:spAutoFit/>
          </a:bodyPr>
          <a:lstStyle/>
          <a:p>
            <a:r>
              <a:rPr kumimoji="1" lang="en-US" altLang="zh-CN" dirty="0">
                <a:latin typeface="Helvetica" pitchFamily="2" charset="0"/>
              </a:rPr>
              <a:t>09/17</a:t>
            </a:r>
            <a:endParaRPr kumimoji="1" lang="zh-CN" altLang="en-US" dirty="0">
              <a:latin typeface="Helvetica" pitchFamily="2" charset="0"/>
            </a:endParaRPr>
          </a:p>
        </p:txBody>
      </p:sp>
      <p:sp>
        <p:nvSpPr>
          <p:cNvPr id="16" name="文本框 15">
            <a:extLst>
              <a:ext uri="{FF2B5EF4-FFF2-40B4-BE49-F238E27FC236}">
                <a16:creationId xmlns:a16="http://schemas.microsoft.com/office/drawing/2014/main" id="{BC198957-D6FB-6720-29B8-4E4C96AD0074}"/>
              </a:ext>
            </a:extLst>
          </p:cNvPr>
          <p:cNvSpPr txBox="1"/>
          <p:nvPr/>
        </p:nvSpPr>
        <p:spPr>
          <a:xfrm>
            <a:off x="762158" y="4184603"/>
            <a:ext cx="9061046" cy="1986698"/>
          </a:xfrm>
          <a:prstGeom prst="rect">
            <a:avLst/>
          </a:prstGeom>
          <a:noFill/>
        </p:spPr>
        <p:txBody>
          <a:bodyPr wrap="square">
            <a:spAutoFit/>
          </a:bodyPr>
          <a:lstStyle/>
          <a:p>
            <a:pPr marL="342900" indent="-342900">
              <a:lnSpc>
                <a:spcPct val="150000"/>
              </a:lnSpc>
              <a:buFont typeface="Wingdings" pitchFamily="2" charset="2"/>
              <a:buChar char="p"/>
            </a:pPr>
            <a:r>
              <a:rPr kumimoji="1" lang="en-US" altLang="zh-CN" sz="2400" b="1" dirty="0">
                <a:latin typeface="Helvetica" pitchFamily="2" charset="0"/>
              </a:rPr>
              <a:t>Rescaling</a:t>
            </a:r>
          </a:p>
          <a:p>
            <a:pPr marL="914400" lvl="1" indent="-457200">
              <a:lnSpc>
                <a:spcPct val="150000"/>
              </a:lnSpc>
              <a:buFont typeface="Wingdings" pitchFamily="2" charset="2"/>
              <a:buChar char="p"/>
            </a:pPr>
            <a:r>
              <a:rPr kumimoji="1" lang="en" altLang="zh-CN" sz="2000" dirty="0">
                <a:latin typeface="Helvetica" pitchFamily="2" charset="0"/>
              </a:rPr>
              <a:t>Features 𝒙 are fed into a distinct MLP module </a:t>
            </a:r>
          </a:p>
          <a:p>
            <a:pPr marL="914400" lvl="1" indent="-457200">
              <a:lnSpc>
                <a:spcPct val="150000"/>
              </a:lnSpc>
              <a:buFont typeface="Wingdings" pitchFamily="2" charset="2"/>
              <a:buChar char="p"/>
            </a:pPr>
            <a:r>
              <a:rPr kumimoji="1" lang="en" altLang="zh-CN" sz="2000" dirty="0">
                <a:latin typeface="Helvetica" pitchFamily="2" charset="0"/>
              </a:rPr>
              <a:t>Compute a feature-specific rescaling factor 𝑤(𝒙) and bias term 𝑏(𝒙)</a:t>
            </a:r>
            <a:r>
              <a:rPr kumimoji="1" lang="en-US" altLang="zh-CN" sz="2000" dirty="0">
                <a:latin typeface="Helvetica" pitchFamily="2" charset="0"/>
              </a:rPr>
              <a:t>.</a:t>
            </a:r>
            <a:endParaRPr kumimoji="1" lang="en" altLang="zh-CN" sz="2000" dirty="0">
              <a:latin typeface="Helvetica" pitchFamily="2" charset="0"/>
            </a:endParaRPr>
          </a:p>
          <a:p>
            <a:pPr marL="914400" lvl="1" indent="-457200">
              <a:lnSpc>
                <a:spcPct val="150000"/>
              </a:lnSpc>
              <a:buFont typeface="Wingdings" pitchFamily="2" charset="2"/>
              <a:buChar char="p"/>
            </a:pPr>
            <a:r>
              <a:rPr kumimoji="1" lang="en-US" altLang="zh-CN" sz="2000" dirty="0">
                <a:latin typeface="Helvetica" pitchFamily="2" charset="0"/>
              </a:rPr>
              <a:t>Enhance the overall network learnability and preserve monotonicity.</a:t>
            </a:r>
          </a:p>
        </p:txBody>
      </p:sp>
      <p:pic>
        <p:nvPicPr>
          <p:cNvPr id="19" name="图片 18">
            <a:extLst>
              <a:ext uri="{FF2B5EF4-FFF2-40B4-BE49-F238E27FC236}">
                <a16:creationId xmlns:a16="http://schemas.microsoft.com/office/drawing/2014/main" id="{532DEF57-D99C-E58B-12A0-061A794F6F35}"/>
              </a:ext>
            </a:extLst>
          </p:cNvPr>
          <p:cNvPicPr>
            <a:picLocks noChangeAspect="1"/>
          </p:cNvPicPr>
          <p:nvPr/>
        </p:nvPicPr>
        <p:blipFill>
          <a:blip r:embed="rId7"/>
          <a:stretch>
            <a:fillRect/>
          </a:stretch>
        </p:blipFill>
        <p:spPr>
          <a:xfrm>
            <a:off x="5622076" y="1598654"/>
            <a:ext cx="2664894" cy="649508"/>
          </a:xfrm>
          <a:prstGeom prst="rect">
            <a:avLst/>
          </a:prstGeom>
        </p:spPr>
      </p:pic>
    </p:spTree>
    <p:extLst>
      <p:ext uri="{BB962C8B-B14F-4D97-AF65-F5344CB8AC3E}">
        <p14:creationId xmlns:p14="http://schemas.microsoft.com/office/powerpoint/2010/main" val="10963610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2896</TotalTime>
  <Words>2473</Words>
  <Application>Microsoft Macintosh PowerPoint</Application>
  <PresentationFormat>宽屏</PresentationFormat>
  <Paragraphs>218</Paragraphs>
  <Slides>17</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等线</vt:lpstr>
      <vt:lpstr>等线 Light</vt:lpstr>
      <vt:lpstr>PingFang SC</vt:lpstr>
      <vt:lpstr>quote-cjk-patch</vt:lpstr>
      <vt:lpstr>SF Pro Display</vt:lpstr>
      <vt:lpstr>Arial</vt:lpstr>
      <vt:lpstr>Cambria Math</vt:lpstr>
      <vt:lpstr>Helvetica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白移梦</dc:creator>
  <cp:lastModifiedBy>zhangshunyu</cp:lastModifiedBy>
  <cp:revision>232</cp:revision>
  <dcterms:created xsi:type="dcterms:W3CDTF">2025-05-27T06:02:17Z</dcterms:created>
  <dcterms:modified xsi:type="dcterms:W3CDTF">2025-07-10T09:55:12Z</dcterms:modified>
</cp:coreProperties>
</file>