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2" r:id="rId1"/>
  </p:sldMasterIdLst>
  <p:notesMasterIdLst>
    <p:notesMasterId r:id="rId24"/>
  </p:notesMasterIdLst>
  <p:handoutMasterIdLst>
    <p:handoutMasterId r:id="rId25"/>
  </p:handoutMasterIdLst>
  <p:sldIdLst>
    <p:sldId id="610" r:id="rId2"/>
    <p:sldId id="682" r:id="rId3"/>
    <p:sldId id="620" r:id="rId4"/>
    <p:sldId id="687" r:id="rId5"/>
    <p:sldId id="684" r:id="rId6"/>
    <p:sldId id="688" r:id="rId7"/>
    <p:sldId id="689" r:id="rId8"/>
    <p:sldId id="627" r:id="rId9"/>
    <p:sldId id="626" r:id="rId10"/>
    <p:sldId id="672" r:id="rId11"/>
    <p:sldId id="673" r:id="rId12"/>
    <p:sldId id="674" r:id="rId13"/>
    <p:sldId id="676" r:id="rId14"/>
    <p:sldId id="677" r:id="rId15"/>
    <p:sldId id="656" r:id="rId16"/>
    <p:sldId id="665" r:id="rId17"/>
    <p:sldId id="668" r:id="rId18"/>
    <p:sldId id="664" r:id="rId19"/>
    <p:sldId id="670" r:id="rId20"/>
    <p:sldId id="671" r:id="rId21"/>
    <p:sldId id="669" r:id="rId22"/>
    <p:sldId id="661" r:id="rId23"/>
  </p:sldIdLst>
  <p:sldSz cx="11522075" cy="6480175"/>
  <p:notesSz cx="6797675" cy="9926638"/>
  <p:defaultTex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6" userDrawn="1">
          <p15:clr>
            <a:srgbClr val="A4A3A4"/>
          </p15:clr>
        </p15:guide>
        <p15:guide id="2" pos="3628">
          <p15:clr>
            <a:srgbClr val="A4A3A4"/>
          </p15:clr>
        </p15:guide>
      </p15:sldGuideLst>
    </p:ext>
    <p:ext uri="{2D200454-40CA-4A62-9FC3-DE9A4176ACB9}">
      <p15:notesGuideLst xmlns:p15="http://schemas.microsoft.com/office/powerpoint/2012/main">
        <p15:guide id="1" orient="horz" pos="3187">
          <p15:clr>
            <a:srgbClr val="A4A3A4"/>
          </p15:clr>
        </p15:guide>
        <p15:guide id="2" pos="2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 initials="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a:srgbClr val="9D1E33"/>
    <a:srgbClr val="8064A2"/>
    <a:srgbClr val="4F81BD"/>
    <a:srgbClr val="9BBB59"/>
    <a:srgbClr val="9D1E32"/>
    <a:srgbClr val="4BACC6"/>
    <a:srgbClr val="DF7874"/>
    <a:srgbClr val="9E1E33"/>
    <a:srgbClr val="C037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FBCB07-DE04-8E40-8E14-B2398EA28978}" v="52" dt="2022-06-15T05:58:36.673"/>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20" autoAdjust="0"/>
    <p:restoredTop sz="95847" autoAdjust="0"/>
  </p:normalViewPr>
  <p:slideViewPr>
    <p:cSldViewPr>
      <p:cViewPr varScale="1">
        <p:scale>
          <a:sx n="108" d="100"/>
          <a:sy n="108" d="100"/>
        </p:scale>
        <p:origin x="153" y="60"/>
      </p:cViewPr>
      <p:guideLst>
        <p:guide orient="horz" pos="2086"/>
        <p:guide pos="3628"/>
      </p:guideLst>
    </p:cSldViewPr>
  </p:slideViewPr>
  <p:outlineViewPr>
    <p:cViewPr>
      <p:scale>
        <a:sx n="33" d="100"/>
        <a:sy n="33" d="100"/>
      </p:scale>
      <p:origin x="0" y="-956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3" d="100"/>
          <a:sy n="73" d="100"/>
        </p:scale>
        <p:origin x="3189" y="33"/>
      </p:cViewPr>
      <p:guideLst>
        <p:guide orient="horz" pos="3187"/>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1"/>
            <a:ext cx="2946400" cy="49839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9688" y="1"/>
            <a:ext cx="2946400" cy="498395"/>
          </a:xfrm>
          <a:prstGeom prst="rect">
            <a:avLst/>
          </a:prstGeom>
        </p:spPr>
        <p:txBody>
          <a:bodyPr vert="horz" lIns="91440" tIns="45720" rIns="91440" bIns="45720" rtlCol="0"/>
          <a:lstStyle>
            <a:lvl1pPr algn="r">
              <a:defRPr sz="1200"/>
            </a:lvl1pPr>
          </a:lstStyle>
          <a:p>
            <a:fld id="{C4531967-D358-4E9F-907A-F17D4A704FAB}" type="datetimeFigureOut">
              <a:rPr lang="zh-CN" altLang="en-US" smtClean="0"/>
              <a:t>2025/7/9</a:t>
            </a:fld>
            <a:endParaRPr lang="zh-CN" altLang="en-US"/>
          </a:p>
        </p:txBody>
      </p:sp>
      <p:sp>
        <p:nvSpPr>
          <p:cNvPr id="4" name="页脚占位符 3"/>
          <p:cNvSpPr>
            <a:spLocks noGrp="1"/>
          </p:cNvSpPr>
          <p:nvPr>
            <p:ph type="ftr" sz="quarter" idx="2"/>
          </p:nvPr>
        </p:nvSpPr>
        <p:spPr>
          <a:xfrm>
            <a:off x="0" y="9428243"/>
            <a:ext cx="2946400" cy="49839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9688" y="9428243"/>
            <a:ext cx="2946400" cy="498395"/>
          </a:xfrm>
          <a:prstGeom prst="rect">
            <a:avLst/>
          </a:prstGeom>
        </p:spPr>
        <p:txBody>
          <a:bodyPr vert="horz" lIns="91440" tIns="45720" rIns="91440" bIns="45720" rtlCol="0" anchor="b"/>
          <a:lstStyle>
            <a:lvl1pPr algn="r">
              <a:defRPr sz="1200"/>
            </a:lvl1pPr>
          </a:lstStyle>
          <a:p>
            <a:fld id="{964C17C3-D7F6-4C7E-9468-134A6D9D61A7}" type="slidenum">
              <a:rPr lang="zh-CN" altLang="en-US" smtClean="0"/>
              <a:t>‹#›</a:t>
            </a:fld>
            <a:endParaRPr lang="zh-CN" altLang="en-US"/>
          </a:p>
        </p:txBody>
      </p:sp>
    </p:spTree>
    <p:extLst>
      <p:ext uri="{BB962C8B-B14F-4D97-AF65-F5344CB8AC3E}">
        <p14:creationId xmlns:p14="http://schemas.microsoft.com/office/powerpoint/2010/main" val="18938415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72702D6A-CF35-4922-A19F-474CBF836932}" type="datetimeFigureOut">
              <a:rPr lang="zh-CN" altLang="en-US" smtClean="0"/>
              <a:t>2025/7/9</a:t>
            </a:fld>
            <a:endParaRPr lang="zh-CN" altLang="en-US"/>
          </a:p>
        </p:txBody>
      </p:sp>
      <p:sp>
        <p:nvSpPr>
          <p:cNvPr id="4" name="幻灯片图像占位符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768" y="4715154"/>
            <a:ext cx="5438140" cy="446698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00BE3BAD-15B5-4674-826F-A2FA4BED5D19}" type="slidenum">
              <a:rPr lang="zh-CN" altLang="en-US" smtClean="0"/>
              <a:t>‹#›</a:t>
            </a:fld>
            <a:endParaRPr lang="zh-CN" altLang="en-US"/>
          </a:p>
        </p:txBody>
      </p:sp>
    </p:spTree>
    <p:extLst>
      <p:ext uri="{BB962C8B-B14F-4D97-AF65-F5344CB8AC3E}">
        <p14:creationId xmlns:p14="http://schemas.microsoft.com/office/powerpoint/2010/main" val="2023266701"/>
      </p:ext>
    </p:extLst>
  </p:cSld>
  <p:clrMap bg1="lt1" tx1="dk1" bg2="lt2" tx2="dk2" accent1="accent1" accent2="accent2" accent3="accent3" accent4="accent4" accent5="accent5" accent6="accent6" hlink="hlink" folHlink="folHlink"/>
  <p:notesStyle>
    <a:lvl1pPr marL="0" algn="l" defTabSz="1151890" rtl="0" eaLnBrk="1" latinLnBrk="0" hangingPunct="1">
      <a:defRPr sz="1500" kern="1200">
        <a:solidFill>
          <a:schemeClr val="tx1"/>
        </a:solidFill>
        <a:latin typeface="+mn-lt"/>
        <a:ea typeface="+mn-ea"/>
        <a:cs typeface="+mn-cs"/>
      </a:defRPr>
    </a:lvl1pPr>
    <a:lvl2pPr marL="575945" algn="l" defTabSz="1151890" rtl="0" eaLnBrk="1" latinLnBrk="0" hangingPunct="1">
      <a:defRPr sz="1500" kern="1200">
        <a:solidFill>
          <a:schemeClr val="tx1"/>
        </a:solidFill>
        <a:latin typeface="+mn-lt"/>
        <a:ea typeface="+mn-ea"/>
        <a:cs typeface="+mn-cs"/>
      </a:defRPr>
    </a:lvl2pPr>
    <a:lvl3pPr marL="1151890" algn="l" defTabSz="1151890" rtl="0" eaLnBrk="1" latinLnBrk="0" hangingPunct="1">
      <a:defRPr sz="1500" kern="1200">
        <a:solidFill>
          <a:schemeClr val="tx1"/>
        </a:solidFill>
        <a:latin typeface="+mn-lt"/>
        <a:ea typeface="+mn-ea"/>
        <a:cs typeface="+mn-cs"/>
      </a:defRPr>
    </a:lvl3pPr>
    <a:lvl4pPr marL="1728470" algn="l" defTabSz="1151890" rtl="0" eaLnBrk="1" latinLnBrk="0" hangingPunct="1">
      <a:defRPr sz="1500" kern="1200">
        <a:solidFill>
          <a:schemeClr val="tx1"/>
        </a:solidFill>
        <a:latin typeface="+mn-lt"/>
        <a:ea typeface="+mn-ea"/>
        <a:cs typeface="+mn-cs"/>
      </a:defRPr>
    </a:lvl4pPr>
    <a:lvl5pPr marL="2304415" algn="l" defTabSz="1151890" rtl="0" eaLnBrk="1" latinLnBrk="0" hangingPunct="1">
      <a:defRPr sz="1500" kern="1200">
        <a:solidFill>
          <a:schemeClr val="tx1"/>
        </a:solidFill>
        <a:latin typeface="+mn-lt"/>
        <a:ea typeface="+mn-ea"/>
        <a:cs typeface="+mn-cs"/>
      </a:defRPr>
    </a:lvl5pPr>
    <a:lvl6pPr marL="2880360" algn="l" defTabSz="1151890" rtl="0" eaLnBrk="1" latinLnBrk="0" hangingPunct="1">
      <a:defRPr sz="1500" kern="1200">
        <a:solidFill>
          <a:schemeClr val="tx1"/>
        </a:solidFill>
        <a:latin typeface="+mn-lt"/>
        <a:ea typeface="+mn-ea"/>
        <a:cs typeface="+mn-cs"/>
      </a:defRPr>
    </a:lvl6pPr>
    <a:lvl7pPr marL="3456305" algn="l" defTabSz="1151890" rtl="0" eaLnBrk="1" latinLnBrk="0" hangingPunct="1">
      <a:defRPr sz="1500" kern="1200">
        <a:solidFill>
          <a:schemeClr val="tx1"/>
        </a:solidFill>
        <a:latin typeface="+mn-lt"/>
        <a:ea typeface="+mn-ea"/>
        <a:cs typeface="+mn-cs"/>
      </a:defRPr>
    </a:lvl7pPr>
    <a:lvl8pPr marL="4032250" algn="l" defTabSz="1151890" rtl="0" eaLnBrk="1" latinLnBrk="0" hangingPunct="1">
      <a:defRPr sz="1500" kern="1200">
        <a:solidFill>
          <a:schemeClr val="tx1"/>
        </a:solidFill>
        <a:latin typeface="+mn-lt"/>
        <a:ea typeface="+mn-ea"/>
        <a:cs typeface="+mn-cs"/>
      </a:defRPr>
    </a:lvl8pPr>
    <a:lvl9pPr marL="4608830" algn="l" defTabSz="1151890"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1</a:t>
            </a:fld>
            <a:endParaRPr lang="zh-CN" altLang="en-US"/>
          </a:p>
        </p:txBody>
      </p:sp>
    </p:spTree>
    <p:extLst>
      <p:ext uri="{BB962C8B-B14F-4D97-AF65-F5344CB8AC3E}">
        <p14:creationId xmlns:p14="http://schemas.microsoft.com/office/powerpoint/2010/main" val="130200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81096-AD9B-624A-6E45-D0BB79CC95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153F1-3E0A-E973-7DAA-84A37B6C2D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98298-9E1E-C7B4-7CE4-FE2F6029E733}"/>
              </a:ext>
            </a:extLst>
          </p:cNvPr>
          <p:cNvSpPr>
            <a:spLocks noGrp="1"/>
          </p:cNvSpPr>
          <p:nvPr>
            <p:ph type="body" idx="1"/>
          </p:nvPr>
        </p:nvSpPr>
        <p:spPr/>
        <p:txBody>
          <a:bodyPr/>
          <a:lstStyle/>
          <a:p>
            <a:pPr marL="0" marR="0" lvl="0" indent="0" algn="l" defTabSz="115189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287D3E2-8101-F795-D0DE-C4A743F15546}"/>
              </a:ext>
            </a:extLst>
          </p:cNvPr>
          <p:cNvSpPr>
            <a:spLocks noGrp="1"/>
          </p:cNvSpPr>
          <p:nvPr>
            <p:ph type="sldNum" sz="quarter" idx="5"/>
          </p:nvPr>
        </p:nvSpPr>
        <p:spPr/>
        <p:txBody>
          <a:bodyPr/>
          <a:lstStyle/>
          <a:p>
            <a:fld id="{00BE3BAD-15B5-4674-826F-A2FA4BED5D19}" type="slidenum">
              <a:rPr lang="zh-CN" altLang="en-US" smtClean="0"/>
              <a:t>2</a:t>
            </a:fld>
            <a:endParaRPr lang="zh-CN" altLang="en-US"/>
          </a:p>
        </p:txBody>
      </p:sp>
    </p:spTree>
    <p:extLst>
      <p:ext uri="{BB962C8B-B14F-4D97-AF65-F5344CB8AC3E}">
        <p14:creationId xmlns:p14="http://schemas.microsoft.com/office/powerpoint/2010/main" val="4205623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15189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3</a:t>
            </a:fld>
            <a:endParaRPr lang="zh-CN" altLang="en-US"/>
          </a:p>
        </p:txBody>
      </p:sp>
    </p:spTree>
    <p:extLst>
      <p:ext uri="{BB962C8B-B14F-4D97-AF65-F5344CB8AC3E}">
        <p14:creationId xmlns:p14="http://schemas.microsoft.com/office/powerpoint/2010/main" val="2487597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B6094-6ABC-0CAC-F66F-05352A4E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ECAD1-B14F-C652-10E6-014C0E5A7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C58D0-C4EC-4D7F-7806-1329F4668E46}"/>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13F513BB-3AE1-4D55-6F11-1DCAA35945E9}"/>
              </a:ext>
            </a:extLst>
          </p:cNvPr>
          <p:cNvSpPr>
            <a:spLocks noGrp="1"/>
          </p:cNvSpPr>
          <p:nvPr>
            <p:ph type="sldNum" sz="quarter" idx="5"/>
          </p:nvPr>
        </p:nvSpPr>
        <p:spPr/>
        <p:txBody>
          <a:bodyPr/>
          <a:lstStyle/>
          <a:p>
            <a:fld id="{00BE3BAD-15B5-4674-826F-A2FA4BED5D19}" type="slidenum">
              <a:rPr lang="zh-CN" altLang="en-US" smtClean="0"/>
              <a:t>4</a:t>
            </a:fld>
            <a:endParaRPr lang="zh-CN" altLang="en-US"/>
          </a:p>
        </p:txBody>
      </p:sp>
    </p:spTree>
    <p:extLst>
      <p:ext uri="{BB962C8B-B14F-4D97-AF65-F5344CB8AC3E}">
        <p14:creationId xmlns:p14="http://schemas.microsoft.com/office/powerpoint/2010/main" val="2061072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B6094-6ABC-0CAC-F66F-05352A4E5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ECAD1-B14F-C652-10E6-014C0E5A7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C58D0-C4EC-4D7F-7806-1329F4668E46}"/>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13F513BB-3AE1-4D55-6F11-1DCAA35945E9}"/>
              </a:ext>
            </a:extLst>
          </p:cNvPr>
          <p:cNvSpPr>
            <a:spLocks noGrp="1"/>
          </p:cNvSpPr>
          <p:nvPr>
            <p:ph type="sldNum" sz="quarter" idx="5"/>
          </p:nvPr>
        </p:nvSpPr>
        <p:spPr/>
        <p:txBody>
          <a:bodyPr/>
          <a:lstStyle/>
          <a:p>
            <a:fld id="{00BE3BAD-15B5-4674-826F-A2FA4BED5D19}" type="slidenum">
              <a:rPr lang="zh-CN" altLang="en-US" smtClean="0"/>
              <a:t>5</a:t>
            </a:fld>
            <a:endParaRPr lang="zh-CN" altLang="en-US"/>
          </a:p>
        </p:txBody>
      </p:sp>
    </p:spTree>
    <p:extLst>
      <p:ext uri="{BB962C8B-B14F-4D97-AF65-F5344CB8AC3E}">
        <p14:creationId xmlns:p14="http://schemas.microsoft.com/office/powerpoint/2010/main" val="2061072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6C449-E407-3AF8-9F92-FC06BE46A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0704A-FBBB-8539-0A53-141B5AAE9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34928-DE17-D2DB-235B-BD8364D813C7}"/>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CCEC05FE-6A72-1D4B-8344-FCB5239E3E6E}"/>
              </a:ext>
            </a:extLst>
          </p:cNvPr>
          <p:cNvSpPr>
            <a:spLocks noGrp="1"/>
          </p:cNvSpPr>
          <p:nvPr>
            <p:ph type="sldNum" sz="quarter" idx="5"/>
          </p:nvPr>
        </p:nvSpPr>
        <p:spPr/>
        <p:txBody>
          <a:bodyPr/>
          <a:lstStyle/>
          <a:p>
            <a:fld id="{00BE3BAD-15B5-4674-826F-A2FA4BED5D19}" type="slidenum">
              <a:rPr lang="zh-CN" altLang="en-US" smtClean="0"/>
              <a:t>6</a:t>
            </a:fld>
            <a:endParaRPr lang="zh-CN" altLang="en-US"/>
          </a:p>
        </p:txBody>
      </p:sp>
    </p:spTree>
    <p:extLst>
      <p:ext uri="{BB962C8B-B14F-4D97-AF65-F5344CB8AC3E}">
        <p14:creationId xmlns:p14="http://schemas.microsoft.com/office/powerpoint/2010/main" val="3239708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5A04B-C837-B890-C474-F99857C67F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9EC08-4672-30E1-8683-FE2221853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139C6-478E-FE91-1C78-1E6E5B536AA0}"/>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29A415C5-22AC-4913-BABA-681163DF9BAA}"/>
              </a:ext>
            </a:extLst>
          </p:cNvPr>
          <p:cNvSpPr>
            <a:spLocks noGrp="1"/>
          </p:cNvSpPr>
          <p:nvPr>
            <p:ph type="sldNum" sz="quarter" idx="5"/>
          </p:nvPr>
        </p:nvSpPr>
        <p:spPr/>
        <p:txBody>
          <a:bodyPr/>
          <a:lstStyle/>
          <a:p>
            <a:fld id="{00BE3BAD-15B5-4674-826F-A2FA4BED5D19}" type="slidenum">
              <a:rPr lang="zh-CN" altLang="en-US" smtClean="0"/>
              <a:t>7</a:t>
            </a:fld>
            <a:endParaRPr lang="zh-CN" altLang="en-US"/>
          </a:p>
        </p:txBody>
      </p:sp>
    </p:spTree>
    <p:extLst>
      <p:ext uri="{BB962C8B-B14F-4D97-AF65-F5344CB8AC3E}">
        <p14:creationId xmlns:p14="http://schemas.microsoft.com/office/powerpoint/2010/main" val="1903707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8</a:t>
            </a:fld>
            <a:endParaRPr lang="zh-CN" altLang="en-US"/>
          </a:p>
        </p:txBody>
      </p:sp>
    </p:spTree>
    <p:extLst>
      <p:ext uri="{BB962C8B-B14F-4D97-AF65-F5344CB8AC3E}">
        <p14:creationId xmlns:p14="http://schemas.microsoft.com/office/powerpoint/2010/main" val="3660866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9</a:t>
            </a:fld>
            <a:endParaRPr lang="zh-CN" altLang="en-US"/>
          </a:p>
        </p:txBody>
      </p:sp>
    </p:spTree>
    <p:extLst>
      <p:ext uri="{BB962C8B-B14F-4D97-AF65-F5344CB8AC3E}">
        <p14:creationId xmlns:p14="http://schemas.microsoft.com/office/powerpoint/2010/main" val="3959486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DCA66-32F5-0282-41BD-8CE7F9DAC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15DA3A-A0FE-3C42-A3A5-3C161F708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4E3FFA-B6FF-FD3A-611F-259835D010BE}"/>
              </a:ext>
            </a:extLst>
          </p:cNvPr>
          <p:cNvSpPr>
            <a:spLocks noGrp="1"/>
          </p:cNvSpPr>
          <p:nvPr>
            <p:ph type="body" idx="1"/>
          </p:nvPr>
        </p:nvSpPr>
        <p:spPr/>
        <p:txBody>
          <a:bodyPr>
            <a:normAutofit/>
          </a:bodyPr>
          <a:lstStyle/>
          <a:p>
            <a:endParaRPr lang="en-CN" dirty="0"/>
          </a:p>
        </p:txBody>
      </p:sp>
      <p:sp>
        <p:nvSpPr>
          <p:cNvPr id="4" name="Slide Number Placeholder 3">
            <a:extLst>
              <a:ext uri="{FF2B5EF4-FFF2-40B4-BE49-F238E27FC236}">
                <a16:creationId xmlns:a16="http://schemas.microsoft.com/office/drawing/2014/main" id="{A5415E1E-9E25-5396-90DA-D65AE8C7F964}"/>
              </a:ext>
            </a:extLst>
          </p:cNvPr>
          <p:cNvSpPr>
            <a:spLocks noGrp="1"/>
          </p:cNvSpPr>
          <p:nvPr>
            <p:ph type="sldNum" sz="quarter" idx="5"/>
          </p:nvPr>
        </p:nvSpPr>
        <p:spPr/>
        <p:txBody>
          <a:bodyPr/>
          <a:lstStyle/>
          <a:p>
            <a:fld id="{00BE3BAD-15B5-4674-826F-A2FA4BED5D19}" type="slidenum">
              <a:rPr lang="zh-CN" altLang="en-US" smtClean="0"/>
              <a:t>10</a:t>
            </a:fld>
            <a:endParaRPr lang="zh-CN" altLang="en-US"/>
          </a:p>
        </p:txBody>
      </p:sp>
    </p:spTree>
    <p:extLst>
      <p:ext uri="{BB962C8B-B14F-4D97-AF65-F5344CB8AC3E}">
        <p14:creationId xmlns:p14="http://schemas.microsoft.com/office/powerpoint/2010/main" val="2296338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3F744-EE7A-2B8A-6C40-93599D425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82D65-30B4-E346-EA5F-CE3DA9BE2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BE2AC-5372-AD41-F6F5-3BE70391823F}"/>
              </a:ext>
            </a:extLst>
          </p:cNvPr>
          <p:cNvSpPr>
            <a:spLocks noGrp="1"/>
          </p:cNvSpPr>
          <p:nvPr>
            <p:ph type="body" idx="1"/>
          </p:nvPr>
        </p:nvSpPr>
        <p:spPr/>
        <p:txBody>
          <a:bodyPr>
            <a:normAutofit/>
          </a:bodyPr>
          <a:lstStyle/>
          <a:p>
            <a:endParaRPr lang="en-CN" dirty="0"/>
          </a:p>
        </p:txBody>
      </p:sp>
      <p:sp>
        <p:nvSpPr>
          <p:cNvPr id="4" name="Slide Number Placeholder 3">
            <a:extLst>
              <a:ext uri="{FF2B5EF4-FFF2-40B4-BE49-F238E27FC236}">
                <a16:creationId xmlns:a16="http://schemas.microsoft.com/office/drawing/2014/main" id="{F89F96A1-1488-B9EA-4F13-B9A644E82C8C}"/>
              </a:ext>
            </a:extLst>
          </p:cNvPr>
          <p:cNvSpPr>
            <a:spLocks noGrp="1"/>
          </p:cNvSpPr>
          <p:nvPr>
            <p:ph type="sldNum" sz="quarter" idx="5"/>
          </p:nvPr>
        </p:nvSpPr>
        <p:spPr/>
        <p:txBody>
          <a:bodyPr/>
          <a:lstStyle/>
          <a:p>
            <a:fld id="{00BE3BAD-15B5-4674-826F-A2FA4BED5D19}" type="slidenum">
              <a:rPr lang="zh-CN" altLang="en-US" smtClean="0"/>
              <a:t>11</a:t>
            </a:fld>
            <a:endParaRPr lang="zh-CN" altLang="en-US"/>
          </a:p>
        </p:txBody>
      </p:sp>
    </p:spTree>
    <p:extLst>
      <p:ext uri="{BB962C8B-B14F-4D97-AF65-F5344CB8AC3E}">
        <p14:creationId xmlns:p14="http://schemas.microsoft.com/office/powerpoint/2010/main" val="1716418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4A902-BFFF-DF9D-93C6-B4A18FACC7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225DF-B7C8-2E97-4FD3-4BFB039243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B7875-0111-317F-6B7F-95F1BE9C2C3A}"/>
              </a:ext>
            </a:extLst>
          </p:cNvPr>
          <p:cNvSpPr>
            <a:spLocks noGrp="1"/>
          </p:cNvSpPr>
          <p:nvPr>
            <p:ph type="body" idx="1"/>
          </p:nvPr>
        </p:nvSpPr>
        <p:spPr/>
        <p:txBody>
          <a:bodyPr>
            <a:normAutofit/>
          </a:bodyPr>
          <a:lstStyle/>
          <a:p>
            <a:endParaRPr lang="en-CN" dirty="0"/>
          </a:p>
        </p:txBody>
      </p:sp>
      <p:sp>
        <p:nvSpPr>
          <p:cNvPr id="4" name="Slide Number Placeholder 3">
            <a:extLst>
              <a:ext uri="{FF2B5EF4-FFF2-40B4-BE49-F238E27FC236}">
                <a16:creationId xmlns:a16="http://schemas.microsoft.com/office/drawing/2014/main" id="{D081050A-7C4F-241A-3AEF-9C7DCBF5F8FC}"/>
              </a:ext>
            </a:extLst>
          </p:cNvPr>
          <p:cNvSpPr>
            <a:spLocks noGrp="1"/>
          </p:cNvSpPr>
          <p:nvPr>
            <p:ph type="sldNum" sz="quarter" idx="5"/>
          </p:nvPr>
        </p:nvSpPr>
        <p:spPr/>
        <p:txBody>
          <a:bodyPr/>
          <a:lstStyle/>
          <a:p>
            <a:fld id="{00BE3BAD-15B5-4674-826F-A2FA4BED5D19}" type="slidenum">
              <a:rPr lang="zh-CN" altLang="en-US" smtClean="0"/>
              <a:t>12</a:t>
            </a:fld>
            <a:endParaRPr lang="zh-CN" altLang="en-US"/>
          </a:p>
        </p:txBody>
      </p:sp>
    </p:spTree>
    <p:extLst>
      <p:ext uri="{BB962C8B-B14F-4D97-AF65-F5344CB8AC3E}">
        <p14:creationId xmlns:p14="http://schemas.microsoft.com/office/powerpoint/2010/main" val="1478261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370A2-5740-F8EE-F073-A0C466014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1E53F-0E00-89DE-D9EF-AB0293013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6DC1D-7C69-C920-42C3-876A3A1B4DF2}"/>
              </a:ext>
            </a:extLst>
          </p:cNvPr>
          <p:cNvSpPr>
            <a:spLocks noGrp="1"/>
          </p:cNvSpPr>
          <p:nvPr>
            <p:ph type="body" idx="1"/>
          </p:nvPr>
        </p:nvSpPr>
        <p:spPr/>
        <p:txBody>
          <a:bodyPr>
            <a:normAutofit/>
          </a:bodyPr>
          <a:lstStyle/>
          <a:p>
            <a:endParaRPr lang="en-CN" dirty="0"/>
          </a:p>
        </p:txBody>
      </p:sp>
      <p:sp>
        <p:nvSpPr>
          <p:cNvPr id="4" name="Slide Number Placeholder 3">
            <a:extLst>
              <a:ext uri="{FF2B5EF4-FFF2-40B4-BE49-F238E27FC236}">
                <a16:creationId xmlns:a16="http://schemas.microsoft.com/office/drawing/2014/main" id="{291D8925-FC80-CF04-23BC-5077C77E3B3C}"/>
              </a:ext>
            </a:extLst>
          </p:cNvPr>
          <p:cNvSpPr>
            <a:spLocks noGrp="1"/>
          </p:cNvSpPr>
          <p:nvPr>
            <p:ph type="sldNum" sz="quarter" idx="5"/>
          </p:nvPr>
        </p:nvSpPr>
        <p:spPr/>
        <p:txBody>
          <a:bodyPr/>
          <a:lstStyle/>
          <a:p>
            <a:fld id="{00BE3BAD-15B5-4674-826F-A2FA4BED5D19}" type="slidenum">
              <a:rPr lang="zh-CN" altLang="en-US" smtClean="0"/>
              <a:t>13</a:t>
            </a:fld>
            <a:endParaRPr lang="zh-CN" altLang="en-US"/>
          </a:p>
        </p:txBody>
      </p:sp>
    </p:spTree>
    <p:extLst>
      <p:ext uri="{BB962C8B-B14F-4D97-AF65-F5344CB8AC3E}">
        <p14:creationId xmlns:p14="http://schemas.microsoft.com/office/powerpoint/2010/main" val="1305330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99A98-5FF1-0949-6F02-7A67F10EC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FA78F-9650-4065-9ADC-F70A1ACCF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F4CE3-C96D-B50B-789C-8073091AF230}"/>
              </a:ext>
            </a:extLst>
          </p:cNvPr>
          <p:cNvSpPr>
            <a:spLocks noGrp="1"/>
          </p:cNvSpPr>
          <p:nvPr>
            <p:ph type="body" idx="1"/>
          </p:nvPr>
        </p:nvSpPr>
        <p:spPr/>
        <p:txBody>
          <a:bodyPr>
            <a:normAutofit/>
          </a:bodyPr>
          <a:lstStyle/>
          <a:p>
            <a:endParaRPr lang="en-CN" dirty="0"/>
          </a:p>
        </p:txBody>
      </p:sp>
      <p:sp>
        <p:nvSpPr>
          <p:cNvPr id="4" name="Slide Number Placeholder 3">
            <a:extLst>
              <a:ext uri="{FF2B5EF4-FFF2-40B4-BE49-F238E27FC236}">
                <a16:creationId xmlns:a16="http://schemas.microsoft.com/office/drawing/2014/main" id="{07F55ACC-3D16-00BC-0BD0-BC307580054A}"/>
              </a:ext>
            </a:extLst>
          </p:cNvPr>
          <p:cNvSpPr>
            <a:spLocks noGrp="1"/>
          </p:cNvSpPr>
          <p:nvPr>
            <p:ph type="sldNum" sz="quarter" idx="5"/>
          </p:nvPr>
        </p:nvSpPr>
        <p:spPr/>
        <p:txBody>
          <a:bodyPr/>
          <a:lstStyle/>
          <a:p>
            <a:fld id="{00BE3BAD-15B5-4674-826F-A2FA4BED5D19}" type="slidenum">
              <a:rPr lang="zh-CN" altLang="en-US" smtClean="0"/>
              <a:t>14</a:t>
            </a:fld>
            <a:endParaRPr lang="zh-CN" altLang="en-US"/>
          </a:p>
        </p:txBody>
      </p:sp>
    </p:spTree>
    <p:extLst>
      <p:ext uri="{BB962C8B-B14F-4D97-AF65-F5344CB8AC3E}">
        <p14:creationId xmlns:p14="http://schemas.microsoft.com/office/powerpoint/2010/main" val="360003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15</a:t>
            </a:fld>
            <a:endParaRPr lang="zh-CN" altLang="en-US"/>
          </a:p>
        </p:txBody>
      </p:sp>
    </p:spTree>
    <p:extLst>
      <p:ext uri="{BB962C8B-B14F-4D97-AF65-F5344CB8AC3E}">
        <p14:creationId xmlns:p14="http://schemas.microsoft.com/office/powerpoint/2010/main" val="59936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16</a:t>
            </a:fld>
            <a:endParaRPr lang="zh-CN" altLang="en-US"/>
          </a:p>
        </p:txBody>
      </p:sp>
    </p:spTree>
    <p:extLst>
      <p:ext uri="{BB962C8B-B14F-4D97-AF65-F5344CB8AC3E}">
        <p14:creationId xmlns:p14="http://schemas.microsoft.com/office/powerpoint/2010/main" val="178006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8B60C-F1EC-B2A9-6E4E-BB91CD420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63493-88EF-2B97-62D7-5793A83337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76B480-6A1A-50F9-DACD-94CC8238D9FB}"/>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E788957D-EB7A-97EF-D8CC-E2C63B8E11A1}"/>
              </a:ext>
            </a:extLst>
          </p:cNvPr>
          <p:cNvSpPr>
            <a:spLocks noGrp="1"/>
          </p:cNvSpPr>
          <p:nvPr>
            <p:ph type="sldNum" sz="quarter" idx="5"/>
          </p:nvPr>
        </p:nvSpPr>
        <p:spPr/>
        <p:txBody>
          <a:bodyPr/>
          <a:lstStyle/>
          <a:p>
            <a:fld id="{00BE3BAD-15B5-4674-826F-A2FA4BED5D19}" type="slidenum">
              <a:rPr lang="zh-CN" altLang="en-US" smtClean="0"/>
              <a:t>17</a:t>
            </a:fld>
            <a:endParaRPr lang="zh-CN" altLang="en-US"/>
          </a:p>
        </p:txBody>
      </p:sp>
    </p:spTree>
    <p:extLst>
      <p:ext uri="{BB962C8B-B14F-4D97-AF65-F5344CB8AC3E}">
        <p14:creationId xmlns:p14="http://schemas.microsoft.com/office/powerpoint/2010/main" val="2612763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18</a:t>
            </a:fld>
            <a:endParaRPr lang="zh-CN" altLang="en-US"/>
          </a:p>
        </p:txBody>
      </p:sp>
    </p:spTree>
    <p:extLst>
      <p:ext uri="{BB962C8B-B14F-4D97-AF65-F5344CB8AC3E}">
        <p14:creationId xmlns:p14="http://schemas.microsoft.com/office/powerpoint/2010/main" val="3140945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87C12-F8F8-A0E2-A089-823551292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E3523-E13D-24B9-53DD-5A945379A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B1DA8-E6E2-B6B6-BDEF-2C67DC6C30CC}"/>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551A8FDF-D629-BF11-6F3C-9980CC09F8D1}"/>
              </a:ext>
            </a:extLst>
          </p:cNvPr>
          <p:cNvSpPr>
            <a:spLocks noGrp="1"/>
          </p:cNvSpPr>
          <p:nvPr>
            <p:ph type="sldNum" sz="quarter" idx="5"/>
          </p:nvPr>
        </p:nvSpPr>
        <p:spPr/>
        <p:txBody>
          <a:bodyPr/>
          <a:lstStyle/>
          <a:p>
            <a:fld id="{00BE3BAD-15B5-4674-826F-A2FA4BED5D19}" type="slidenum">
              <a:rPr lang="zh-CN" altLang="en-US" smtClean="0"/>
              <a:t>19</a:t>
            </a:fld>
            <a:endParaRPr lang="zh-CN" altLang="en-US"/>
          </a:p>
        </p:txBody>
      </p:sp>
    </p:spTree>
    <p:extLst>
      <p:ext uri="{BB962C8B-B14F-4D97-AF65-F5344CB8AC3E}">
        <p14:creationId xmlns:p14="http://schemas.microsoft.com/office/powerpoint/2010/main" val="49629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ABCA3-2279-E9E9-67E9-5F8DC7271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B6634-C2C6-F5B2-6375-BD0E520BF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DC642D-51B8-830A-4F8A-B974B40CB3A7}"/>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74428DC9-E26B-B862-2A54-DC8E0AA0ADE6}"/>
              </a:ext>
            </a:extLst>
          </p:cNvPr>
          <p:cNvSpPr>
            <a:spLocks noGrp="1"/>
          </p:cNvSpPr>
          <p:nvPr>
            <p:ph type="sldNum" sz="quarter" idx="5"/>
          </p:nvPr>
        </p:nvSpPr>
        <p:spPr/>
        <p:txBody>
          <a:bodyPr/>
          <a:lstStyle/>
          <a:p>
            <a:fld id="{00BE3BAD-15B5-4674-826F-A2FA4BED5D19}" type="slidenum">
              <a:rPr lang="zh-CN" altLang="en-US" smtClean="0"/>
              <a:t>20</a:t>
            </a:fld>
            <a:endParaRPr lang="zh-CN" altLang="en-US"/>
          </a:p>
        </p:txBody>
      </p:sp>
    </p:spTree>
    <p:extLst>
      <p:ext uri="{BB962C8B-B14F-4D97-AF65-F5344CB8AC3E}">
        <p14:creationId xmlns:p14="http://schemas.microsoft.com/office/powerpoint/2010/main" val="3169320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57D76-5893-3416-4A9D-27B4AD01A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F0EAA-B831-CB22-B7D3-528C15751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68057-9C5C-8ACB-2473-CB4E6A7E33C4}"/>
              </a:ext>
            </a:extLst>
          </p:cNvPr>
          <p:cNvSpPr>
            <a:spLocks noGrp="1"/>
          </p:cNvSpPr>
          <p:nvPr>
            <p:ph type="body" idx="1"/>
          </p:nvPr>
        </p:nvSpPr>
        <p:spPr/>
        <p:txBody>
          <a:bodyPr/>
          <a:lstStyle/>
          <a:p>
            <a:endParaRPr lang="en-CN" dirty="0"/>
          </a:p>
        </p:txBody>
      </p:sp>
      <p:sp>
        <p:nvSpPr>
          <p:cNvPr id="4" name="Slide Number Placeholder 3">
            <a:extLst>
              <a:ext uri="{FF2B5EF4-FFF2-40B4-BE49-F238E27FC236}">
                <a16:creationId xmlns:a16="http://schemas.microsoft.com/office/drawing/2014/main" id="{B7DA8F17-4A59-9C99-760D-F53B05F46F56}"/>
              </a:ext>
            </a:extLst>
          </p:cNvPr>
          <p:cNvSpPr>
            <a:spLocks noGrp="1"/>
          </p:cNvSpPr>
          <p:nvPr>
            <p:ph type="sldNum" sz="quarter" idx="5"/>
          </p:nvPr>
        </p:nvSpPr>
        <p:spPr/>
        <p:txBody>
          <a:bodyPr/>
          <a:lstStyle/>
          <a:p>
            <a:fld id="{00BE3BAD-15B5-4674-826F-A2FA4BED5D19}" type="slidenum">
              <a:rPr lang="zh-CN" altLang="en-US" smtClean="0"/>
              <a:t>21</a:t>
            </a:fld>
            <a:endParaRPr lang="zh-CN" altLang="en-US"/>
          </a:p>
        </p:txBody>
      </p:sp>
    </p:spTree>
    <p:extLst>
      <p:ext uri="{BB962C8B-B14F-4D97-AF65-F5344CB8AC3E}">
        <p14:creationId xmlns:p14="http://schemas.microsoft.com/office/powerpoint/2010/main" val="1476452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N" dirty="0"/>
          </a:p>
        </p:txBody>
      </p:sp>
      <p:sp>
        <p:nvSpPr>
          <p:cNvPr id="4" name="Slide Number Placeholder 3"/>
          <p:cNvSpPr>
            <a:spLocks noGrp="1"/>
          </p:cNvSpPr>
          <p:nvPr>
            <p:ph type="sldNum" sz="quarter" idx="5"/>
          </p:nvPr>
        </p:nvSpPr>
        <p:spPr/>
        <p:txBody>
          <a:bodyPr/>
          <a:lstStyle/>
          <a:p>
            <a:fld id="{00BE3BAD-15B5-4674-826F-A2FA4BED5D19}" type="slidenum">
              <a:rPr lang="zh-CN" altLang="en-US" smtClean="0"/>
              <a:t>22</a:t>
            </a:fld>
            <a:endParaRPr lang="zh-CN" altLang="en-US"/>
          </a:p>
        </p:txBody>
      </p:sp>
    </p:spTree>
    <p:extLst>
      <p:ext uri="{BB962C8B-B14F-4D97-AF65-F5344CB8AC3E}">
        <p14:creationId xmlns:p14="http://schemas.microsoft.com/office/powerpoint/2010/main" val="975667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156" y="2013055"/>
            <a:ext cx="9793764" cy="1389038"/>
          </a:xfrm>
        </p:spPr>
        <p:txBody>
          <a:bodyPr/>
          <a:lstStyle/>
          <a:p>
            <a:r>
              <a:rPr lang="zh-CN" altLang="en-US"/>
              <a:t>单击此处编辑母版标题样式</a:t>
            </a:r>
          </a:p>
        </p:txBody>
      </p:sp>
      <p:sp>
        <p:nvSpPr>
          <p:cNvPr id="3" name="副标题 2"/>
          <p:cNvSpPr>
            <a:spLocks noGrp="1"/>
          </p:cNvSpPr>
          <p:nvPr>
            <p:ph type="subTitle" idx="1"/>
          </p:nvPr>
        </p:nvSpPr>
        <p:spPr>
          <a:xfrm>
            <a:off x="1728311" y="3672099"/>
            <a:ext cx="8065453" cy="1656045"/>
          </a:xfrm>
        </p:spPr>
        <p:txBody>
          <a:bodyPr/>
          <a:lstStyle>
            <a:lvl1pPr marL="0" indent="0" algn="ctr">
              <a:buNone/>
              <a:defRPr>
                <a:solidFill>
                  <a:schemeClr val="tx1">
                    <a:tint val="75000"/>
                  </a:schemeClr>
                </a:solidFill>
              </a:defRPr>
            </a:lvl1pPr>
            <a:lvl2pPr marL="575945" indent="0" algn="ctr">
              <a:buNone/>
              <a:defRPr>
                <a:solidFill>
                  <a:schemeClr val="tx1">
                    <a:tint val="75000"/>
                  </a:schemeClr>
                </a:solidFill>
              </a:defRPr>
            </a:lvl2pPr>
            <a:lvl3pPr marL="1151890" indent="0" algn="ctr">
              <a:buNone/>
              <a:defRPr>
                <a:solidFill>
                  <a:schemeClr val="tx1">
                    <a:tint val="75000"/>
                  </a:schemeClr>
                </a:solidFill>
              </a:defRPr>
            </a:lvl3pPr>
            <a:lvl4pPr marL="1728470" indent="0" algn="ctr">
              <a:buNone/>
              <a:defRPr>
                <a:solidFill>
                  <a:schemeClr val="tx1">
                    <a:tint val="75000"/>
                  </a:schemeClr>
                </a:solidFill>
              </a:defRPr>
            </a:lvl4pPr>
            <a:lvl5pPr marL="2304415" indent="0" algn="ctr">
              <a:buNone/>
              <a:defRPr>
                <a:solidFill>
                  <a:schemeClr val="tx1">
                    <a:tint val="75000"/>
                  </a:schemeClr>
                </a:solidFill>
              </a:defRPr>
            </a:lvl5pPr>
            <a:lvl6pPr marL="2880360" indent="0" algn="ctr">
              <a:buNone/>
              <a:defRPr>
                <a:solidFill>
                  <a:schemeClr val="tx1">
                    <a:tint val="75000"/>
                  </a:schemeClr>
                </a:solidFill>
              </a:defRPr>
            </a:lvl6pPr>
            <a:lvl7pPr marL="3456305" indent="0" algn="ctr">
              <a:buNone/>
              <a:defRPr>
                <a:solidFill>
                  <a:schemeClr val="tx1">
                    <a:tint val="75000"/>
                  </a:schemeClr>
                </a:solidFill>
              </a:defRPr>
            </a:lvl7pPr>
            <a:lvl8pPr marL="4032250" indent="0" algn="ctr">
              <a:buNone/>
              <a:defRPr>
                <a:solidFill>
                  <a:schemeClr val="tx1">
                    <a:tint val="75000"/>
                  </a:schemeClr>
                </a:solidFill>
              </a:defRPr>
            </a:lvl8pPr>
            <a:lvl9pPr marL="460883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87968AD-03C1-6E4C-84CE-6DA67AF5FAC8}" type="datetime1">
              <a:rPr lang="en-US" altLang="zh-CN" smtClean="0"/>
              <a:t>7/9/2025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lvl1pPr algn="l">
              <a:defRPr sz="3600" b="1"/>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spcBef>
                <a:spcPts val="800"/>
              </a:spcBef>
              <a:defRPr sz="3200"/>
            </a:lvl1pPr>
            <a:lvl2pPr>
              <a:lnSpc>
                <a:spcPct val="120000"/>
              </a:lnSpc>
              <a:spcBef>
                <a:spcPts val="800"/>
              </a:spcBef>
              <a:defRPr sz="2400"/>
            </a:lvl2pPr>
            <a:lvl3pPr>
              <a:lnSpc>
                <a:spcPct val="120000"/>
              </a:lnSpc>
              <a:spcBef>
                <a:spcPts val="800"/>
              </a:spcBef>
              <a:defRPr sz="2000"/>
            </a:lvl3pPr>
            <a:lvl4pPr>
              <a:lnSpc>
                <a:spcPct val="120000"/>
              </a:lnSpc>
              <a:spcBef>
                <a:spcPts val="800"/>
              </a:spcBef>
              <a:defRPr sz="1800"/>
            </a:lvl4pPr>
            <a:lvl5pPr>
              <a:lnSpc>
                <a:spcPct val="120000"/>
              </a:lnSpc>
              <a:spcBef>
                <a:spcPts val="800"/>
              </a:spcBef>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8F2B5CFF-D0D4-D342-B5C4-FAB035A033B3}" type="datetime1">
              <a:rPr lang="en-US" altLang="zh-CN" smtClean="0"/>
              <a:t>7/9/2025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EE9DE-39C0-45B1-B406-4DEC767CB4A8}" type="slidenum">
              <a:rPr lang="zh-CN" altLang="en-US" smtClean="0"/>
              <a:t>‹#›</a:t>
            </a:fld>
            <a:endParaRPr lang="zh-CN" altLang="en-US"/>
          </a:p>
        </p:txBody>
      </p:sp>
      <p:pic>
        <p:nvPicPr>
          <p:cNvPr id="7" name="Picture 1510"/>
          <p:cNvPicPr>
            <a:picLocks noChangeArrowheads="1"/>
          </p:cNvPicPr>
          <p:nvPr userDrawn="1"/>
        </p:nvPicPr>
        <p:blipFill>
          <a:blip r:embed="rId2" cstate="screen">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rot="4320000" flipH="1">
            <a:off x="140970" y="3067006"/>
            <a:ext cx="3048000" cy="4871085"/>
          </a:xfrm>
          <a:prstGeom prst="rect">
            <a:avLst/>
          </a:prstGeom>
          <a:noFill/>
          <a:ln w="9525">
            <a:noFill/>
            <a:miter lim="800000"/>
            <a:headEnd/>
            <a:tailEnd/>
          </a:ln>
        </p:spPr>
      </p:pic>
      <p:pic>
        <p:nvPicPr>
          <p:cNvPr id="8" name="Picture 1510"/>
          <p:cNvPicPr>
            <a:picLocks noChangeArrowheads="1"/>
          </p:cNvPicPr>
          <p:nvPr userDrawn="1"/>
        </p:nvPicPr>
        <p:blipFill>
          <a:blip r:embed="rId3" cstate="screen">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rot="16200000" flipH="1">
            <a:off x="8146415" y="-932894"/>
            <a:ext cx="3693795" cy="5126990"/>
          </a:xfrm>
          <a:prstGeom prst="rect">
            <a:avLst/>
          </a:prstGeom>
          <a:noFill/>
          <a:ln w="9525">
            <a:noFill/>
            <a:miter lim="800000"/>
            <a:headEnd/>
            <a:tailEnd/>
          </a:ln>
        </p:spPr>
      </p:pic>
      <p:pic>
        <p:nvPicPr>
          <p:cNvPr id="9" name="图片 8" descr="part素材.png"/>
          <p:cNvPicPr>
            <a:picLocks noChangeAspect="1"/>
          </p:cNvPicPr>
          <p:nvPr userDrawn="1"/>
        </p:nvPicPr>
        <p:blipFill>
          <a:blip r:embed="rId4" cstate="screen"/>
          <a:stretch>
            <a:fillRect/>
          </a:stretch>
        </p:blipFill>
        <p:spPr>
          <a:xfrm>
            <a:off x="0" y="130096"/>
            <a:ext cx="424815" cy="1490345"/>
          </a:xfrm>
          <a:prstGeom prst="rect">
            <a:avLst/>
          </a:prstGeom>
        </p:spPr>
      </p:pic>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164" y="4164114"/>
            <a:ext cx="9793764" cy="1287034"/>
          </a:xfrm>
        </p:spPr>
        <p:txBody>
          <a:bodyPr anchor="t"/>
          <a:lstStyle>
            <a:lvl1pPr algn="l">
              <a:defRPr sz="5000" b="1" cap="all"/>
            </a:lvl1pPr>
          </a:lstStyle>
          <a:p>
            <a:r>
              <a:rPr lang="zh-CN" altLang="en-US"/>
              <a:t>单击此处编辑母版标题样式</a:t>
            </a:r>
          </a:p>
        </p:txBody>
      </p:sp>
      <p:sp>
        <p:nvSpPr>
          <p:cNvPr id="3" name="文本占位符 2"/>
          <p:cNvSpPr>
            <a:spLocks noGrp="1"/>
          </p:cNvSpPr>
          <p:nvPr>
            <p:ph type="body" idx="1"/>
          </p:nvPr>
        </p:nvSpPr>
        <p:spPr>
          <a:xfrm>
            <a:off x="910164" y="2746575"/>
            <a:ext cx="9793764" cy="1417537"/>
          </a:xfrm>
        </p:spPr>
        <p:txBody>
          <a:bodyPr anchor="b"/>
          <a:lstStyle>
            <a:lvl1pPr marL="0" indent="0">
              <a:buNone/>
              <a:defRPr sz="2500">
                <a:solidFill>
                  <a:schemeClr val="tx1">
                    <a:tint val="75000"/>
                  </a:schemeClr>
                </a:solidFill>
              </a:defRPr>
            </a:lvl1pPr>
            <a:lvl2pPr marL="575945" indent="0">
              <a:buNone/>
              <a:defRPr sz="2300">
                <a:solidFill>
                  <a:schemeClr val="tx1">
                    <a:tint val="75000"/>
                  </a:schemeClr>
                </a:solidFill>
              </a:defRPr>
            </a:lvl2pPr>
            <a:lvl3pPr marL="1151890" indent="0">
              <a:buNone/>
              <a:defRPr sz="2000">
                <a:solidFill>
                  <a:schemeClr val="tx1">
                    <a:tint val="75000"/>
                  </a:schemeClr>
                </a:solidFill>
              </a:defRPr>
            </a:lvl3pPr>
            <a:lvl4pPr marL="1728470" indent="0">
              <a:buNone/>
              <a:defRPr sz="1800">
                <a:solidFill>
                  <a:schemeClr val="tx1">
                    <a:tint val="75000"/>
                  </a:schemeClr>
                </a:solidFill>
              </a:defRPr>
            </a:lvl4pPr>
            <a:lvl5pPr marL="2304415" indent="0">
              <a:buNone/>
              <a:defRPr sz="1800">
                <a:solidFill>
                  <a:schemeClr val="tx1">
                    <a:tint val="75000"/>
                  </a:schemeClr>
                </a:solidFill>
              </a:defRPr>
            </a:lvl5pPr>
            <a:lvl6pPr marL="2880360" indent="0">
              <a:buNone/>
              <a:defRPr sz="1800">
                <a:solidFill>
                  <a:schemeClr val="tx1">
                    <a:tint val="75000"/>
                  </a:schemeClr>
                </a:solidFill>
              </a:defRPr>
            </a:lvl6pPr>
            <a:lvl7pPr marL="3456305" indent="0">
              <a:buNone/>
              <a:defRPr sz="1800">
                <a:solidFill>
                  <a:schemeClr val="tx1">
                    <a:tint val="75000"/>
                  </a:schemeClr>
                </a:solidFill>
              </a:defRPr>
            </a:lvl7pPr>
            <a:lvl8pPr marL="4032250" indent="0">
              <a:buNone/>
              <a:defRPr sz="1800">
                <a:solidFill>
                  <a:schemeClr val="tx1">
                    <a:tint val="75000"/>
                  </a:schemeClr>
                </a:solidFill>
              </a:defRPr>
            </a:lvl8pPr>
            <a:lvl9pPr marL="4608830" indent="0">
              <a:buNone/>
              <a:defRPr sz="18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67C152C-4261-864B-A6A9-6519AD3FEF34}" type="datetime1">
              <a:rPr lang="en-US" altLang="zh-CN" smtClean="0"/>
              <a:t>7/9/2025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76104" y="1134031"/>
            <a:ext cx="5088916" cy="3207086"/>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57055" y="1134031"/>
            <a:ext cx="5088916" cy="3207086"/>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159E9D7-030E-864C-B488-46722B19FAA9}" type="datetime1">
              <a:rPr lang="en-US" altLang="zh-CN" smtClean="0"/>
              <a:t>7/9/2025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104" y="259508"/>
            <a:ext cx="10369868" cy="1080029"/>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576104" y="1450540"/>
            <a:ext cx="5090917" cy="604516"/>
          </a:xfrm>
        </p:spPr>
        <p:txBody>
          <a:bodyPr anchor="b"/>
          <a:lstStyle>
            <a:lvl1pPr marL="0" indent="0">
              <a:buNone/>
              <a:defRPr sz="3000" b="1"/>
            </a:lvl1pPr>
            <a:lvl2pPr marL="575945" indent="0">
              <a:buNone/>
              <a:defRPr sz="2500" b="1"/>
            </a:lvl2pPr>
            <a:lvl3pPr marL="1151890" indent="0">
              <a:buNone/>
              <a:defRPr sz="2300" b="1"/>
            </a:lvl3pPr>
            <a:lvl4pPr marL="1728470" indent="0">
              <a:buNone/>
              <a:defRPr sz="2000" b="1"/>
            </a:lvl4pPr>
            <a:lvl5pPr marL="2304415" indent="0">
              <a:buNone/>
              <a:defRPr sz="2000" b="1"/>
            </a:lvl5pPr>
            <a:lvl6pPr marL="2880360" indent="0">
              <a:buNone/>
              <a:defRPr sz="2000" b="1"/>
            </a:lvl6pPr>
            <a:lvl7pPr marL="3456305" indent="0">
              <a:buNone/>
              <a:defRPr sz="2000" b="1"/>
            </a:lvl7pPr>
            <a:lvl8pPr marL="4032250" indent="0">
              <a:buNone/>
              <a:defRPr sz="2000" b="1"/>
            </a:lvl8pPr>
            <a:lvl9pPr marL="4608830" indent="0">
              <a:buNone/>
              <a:defRPr sz="2000" b="1"/>
            </a:lvl9pPr>
          </a:lstStyle>
          <a:p>
            <a:pPr lvl="0"/>
            <a:r>
              <a:rPr lang="zh-CN" altLang="en-US"/>
              <a:t>单击此处编辑母版文本样式</a:t>
            </a:r>
          </a:p>
        </p:txBody>
      </p:sp>
      <p:sp>
        <p:nvSpPr>
          <p:cNvPr id="4" name="内容占位符 3"/>
          <p:cNvSpPr>
            <a:spLocks noGrp="1"/>
          </p:cNvSpPr>
          <p:nvPr>
            <p:ph sz="half" idx="2"/>
          </p:nvPr>
        </p:nvSpPr>
        <p:spPr>
          <a:xfrm>
            <a:off x="576104" y="2055055"/>
            <a:ext cx="5090917" cy="3733601"/>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853056" y="1450540"/>
            <a:ext cx="5092917" cy="604516"/>
          </a:xfrm>
        </p:spPr>
        <p:txBody>
          <a:bodyPr anchor="b"/>
          <a:lstStyle>
            <a:lvl1pPr marL="0" indent="0">
              <a:buNone/>
              <a:defRPr sz="3000" b="1"/>
            </a:lvl1pPr>
            <a:lvl2pPr marL="575945" indent="0">
              <a:buNone/>
              <a:defRPr sz="2500" b="1"/>
            </a:lvl2pPr>
            <a:lvl3pPr marL="1151890" indent="0">
              <a:buNone/>
              <a:defRPr sz="2300" b="1"/>
            </a:lvl3pPr>
            <a:lvl4pPr marL="1728470" indent="0">
              <a:buNone/>
              <a:defRPr sz="2000" b="1"/>
            </a:lvl4pPr>
            <a:lvl5pPr marL="2304415" indent="0">
              <a:buNone/>
              <a:defRPr sz="2000" b="1"/>
            </a:lvl5pPr>
            <a:lvl6pPr marL="2880360" indent="0">
              <a:buNone/>
              <a:defRPr sz="2000" b="1"/>
            </a:lvl6pPr>
            <a:lvl7pPr marL="3456305" indent="0">
              <a:buNone/>
              <a:defRPr sz="2000" b="1"/>
            </a:lvl7pPr>
            <a:lvl8pPr marL="4032250" indent="0">
              <a:buNone/>
              <a:defRPr sz="2000" b="1"/>
            </a:lvl8pPr>
            <a:lvl9pPr marL="4608830" indent="0">
              <a:buNone/>
              <a:defRPr sz="2000" b="1"/>
            </a:lvl9pPr>
          </a:lstStyle>
          <a:p>
            <a:pPr lvl="0"/>
            <a:r>
              <a:rPr lang="zh-CN" altLang="en-US"/>
              <a:t>单击此处编辑母版文本样式</a:t>
            </a:r>
          </a:p>
        </p:txBody>
      </p:sp>
      <p:sp>
        <p:nvSpPr>
          <p:cNvPr id="6" name="内容占位符 5"/>
          <p:cNvSpPr>
            <a:spLocks noGrp="1"/>
          </p:cNvSpPr>
          <p:nvPr>
            <p:ph sz="quarter" idx="4"/>
          </p:nvPr>
        </p:nvSpPr>
        <p:spPr>
          <a:xfrm>
            <a:off x="5853056" y="2055055"/>
            <a:ext cx="5092917" cy="3733601"/>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2771FF2-58D0-6D4C-A5B7-638338D515A2}" type="datetime1">
              <a:rPr lang="en-US" altLang="zh-CN" smtClean="0"/>
              <a:t>7/9/2025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8365607-2CEF-394A-A098-19F17F776BD5}" type="datetime1">
              <a:rPr lang="en-US" altLang="zh-CN" smtClean="0"/>
              <a:t>7/9/2025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6D6AB9-743C-6D4A-898E-927298A6374A}" type="datetime1">
              <a:rPr lang="en-US" altLang="zh-CN" smtClean="0"/>
              <a:t>7/9/2025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106" y="258006"/>
            <a:ext cx="3790683" cy="1098030"/>
          </a:xfrm>
        </p:spPr>
        <p:txBody>
          <a:bodyPr anchor="b"/>
          <a:lstStyle>
            <a:lvl1pPr algn="l">
              <a:defRPr sz="2500" b="1"/>
            </a:lvl1pPr>
          </a:lstStyle>
          <a:p>
            <a:r>
              <a:rPr lang="zh-CN" altLang="en-US"/>
              <a:t>单击此处编辑母版标题样式</a:t>
            </a:r>
          </a:p>
        </p:txBody>
      </p:sp>
      <p:sp>
        <p:nvSpPr>
          <p:cNvPr id="3" name="内容占位符 2"/>
          <p:cNvSpPr>
            <a:spLocks noGrp="1"/>
          </p:cNvSpPr>
          <p:nvPr>
            <p:ph idx="1"/>
          </p:nvPr>
        </p:nvSpPr>
        <p:spPr>
          <a:xfrm>
            <a:off x="4504811" y="258008"/>
            <a:ext cx="6441160" cy="5530650"/>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76106" y="1356038"/>
            <a:ext cx="3790683" cy="4432620"/>
          </a:xfrm>
        </p:spPr>
        <p:txBody>
          <a:bodyPr/>
          <a:lstStyle>
            <a:lvl1pPr marL="0" indent="0">
              <a:buNone/>
              <a:defRPr sz="1800"/>
            </a:lvl1pPr>
            <a:lvl2pPr marL="575945" indent="0">
              <a:buNone/>
              <a:defRPr sz="1500"/>
            </a:lvl2pPr>
            <a:lvl3pPr marL="1151890" indent="0">
              <a:buNone/>
              <a:defRPr sz="1300"/>
            </a:lvl3pPr>
            <a:lvl4pPr marL="1728470" indent="0">
              <a:buNone/>
              <a:defRPr sz="1100"/>
            </a:lvl4pPr>
            <a:lvl5pPr marL="2304415" indent="0">
              <a:buNone/>
              <a:defRPr sz="1100"/>
            </a:lvl5pPr>
            <a:lvl6pPr marL="2880360" indent="0">
              <a:buNone/>
              <a:defRPr sz="1100"/>
            </a:lvl6pPr>
            <a:lvl7pPr marL="3456305" indent="0">
              <a:buNone/>
              <a:defRPr sz="1100"/>
            </a:lvl7pPr>
            <a:lvl8pPr marL="4032250" indent="0">
              <a:buNone/>
              <a:defRPr sz="1100"/>
            </a:lvl8pPr>
            <a:lvl9pPr marL="4608830" indent="0">
              <a:buNone/>
              <a:defRPr sz="11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A96A0E1-6B24-DC46-BBD7-F7556620B2B2}" type="datetime1">
              <a:rPr lang="en-US" altLang="zh-CN" smtClean="0"/>
              <a:t>7/9/2025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407" y="4536122"/>
            <a:ext cx="6913245" cy="535516"/>
          </a:xfrm>
        </p:spPr>
        <p:txBody>
          <a:bodyPr anchor="b"/>
          <a:lstStyle>
            <a:lvl1pPr algn="l">
              <a:defRPr sz="2500" b="1"/>
            </a:lvl1pPr>
          </a:lstStyle>
          <a:p>
            <a:r>
              <a:rPr lang="zh-CN" altLang="en-US"/>
              <a:t>单击此处编辑母版标题样式</a:t>
            </a:r>
          </a:p>
        </p:txBody>
      </p:sp>
      <p:sp>
        <p:nvSpPr>
          <p:cNvPr id="3" name="图片占位符 2"/>
          <p:cNvSpPr>
            <a:spLocks noGrp="1"/>
          </p:cNvSpPr>
          <p:nvPr>
            <p:ph type="pic" idx="1"/>
          </p:nvPr>
        </p:nvSpPr>
        <p:spPr>
          <a:xfrm>
            <a:off x="2258407" y="579015"/>
            <a:ext cx="6913245" cy="3888105"/>
          </a:xfrm>
        </p:spPr>
        <p:txBody>
          <a:bodyPr/>
          <a:lstStyle>
            <a:lvl1pPr marL="0" indent="0">
              <a:buNone/>
              <a:defRPr sz="4000"/>
            </a:lvl1pPr>
            <a:lvl2pPr marL="575945" indent="0">
              <a:buNone/>
              <a:defRPr sz="3500"/>
            </a:lvl2pPr>
            <a:lvl3pPr marL="1151890" indent="0">
              <a:buNone/>
              <a:defRPr sz="3000"/>
            </a:lvl3pPr>
            <a:lvl4pPr marL="1728470" indent="0">
              <a:buNone/>
              <a:defRPr sz="2500"/>
            </a:lvl4pPr>
            <a:lvl5pPr marL="2304415" indent="0">
              <a:buNone/>
              <a:defRPr sz="2500"/>
            </a:lvl5pPr>
            <a:lvl6pPr marL="2880360" indent="0">
              <a:buNone/>
              <a:defRPr sz="2500"/>
            </a:lvl6pPr>
            <a:lvl7pPr marL="3456305" indent="0">
              <a:buNone/>
              <a:defRPr sz="2500"/>
            </a:lvl7pPr>
            <a:lvl8pPr marL="4032250" indent="0">
              <a:buNone/>
              <a:defRPr sz="2500"/>
            </a:lvl8pPr>
            <a:lvl9pPr marL="4608830" indent="0">
              <a:buNone/>
              <a:defRPr sz="2500"/>
            </a:lvl9pPr>
          </a:lstStyle>
          <a:p>
            <a:endParaRPr lang="zh-CN" altLang="en-US"/>
          </a:p>
        </p:txBody>
      </p:sp>
      <p:sp>
        <p:nvSpPr>
          <p:cNvPr id="4" name="文本占位符 3"/>
          <p:cNvSpPr>
            <a:spLocks noGrp="1"/>
          </p:cNvSpPr>
          <p:nvPr>
            <p:ph type="body" sz="half" idx="2"/>
          </p:nvPr>
        </p:nvSpPr>
        <p:spPr>
          <a:xfrm>
            <a:off x="2258407" y="5071637"/>
            <a:ext cx="6913245" cy="760521"/>
          </a:xfrm>
        </p:spPr>
        <p:txBody>
          <a:bodyPr/>
          <a:lstStyle>
            <a:lvl1pPr marL="0" indent="0">
              <a:buNone/>
              <a:defRPr sz="1800"/>
            </a:lvl1pPr>
            <a:lvl2pPr marL="575945" indent="0">
              <a:buNone/>
              <a:defRPr sz="1500"/>
            </a:lvl2pPr>
            <a:lvl3pPr marL="1151890" indent="0">
              <a:buNone/>
              <a:defRPr sz="1300"/>
            </a:lvl3pPr>
            <a:lvl4pPr marL="1728470" indent="0">
              <a:buNone/>
              <a:defRPr sz="1100"/>
            </a:lvl4pPr>
            <a:lvl5pPr marL="2304415" indent="0">
              <a:buNone/>
              <a:defRPr sz="1100"/>
            </a:lvl5pPr>
            <a:lvl6pPr marL="2880360" indent="0">
              <a:buNone/>
              <a:defRPr sz="1100"/>
            </a:lvl6pPr>
            <a:lvl7pPr marL="3456305" indent="0">
              <a:buNone/>
              <a:defRPr sz="1100"/>
            </a:lvl7pPr>
            <a:lvl8pPr marL="4032250" indent="0">
              <a:buNone/>
              <a:defRPr sz="1100"/>
            </a:lvl8pPr>
            <a:lvl9pPr marL="4608830" indent="0">
              <a:buNone/>
              <a:defRPr sz="11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8F69C9F-88A9-4548-A749-6AE14039FA35}" type="datetime1">
              <a:rPr lang="en-US" altLang="zh-CN" smtClean="0"/>
              <a:t>7/9/2025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C8E36AA-59FB-AF40-817D-891D34604EB7}" type="datetime1">
              <a:rPr lang="en-US" altLang="zh-CN" smtClean="0"/>
              <a:t>7/9/2025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3504" y="195005"/>
            <a:ext cx="2592467" cy="4146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76104" y="195005"/>
            <a:ext cx="7585366" cy="4146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A99AF85-AF6E-9648-BC86-56F8983B3D1D}" type="datetime1">
              <a:rPr lang="en-US" altLang="zh-CN" smtClean="0"/>
              <a:t>7/9/2025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91EE9DE-39C0-45B1-B406-4DEC767CB4A8}" type="slidenum">
              <a:rPr lang="zh-CN" altLang="en-US" smtClean="0"/>
              <a:t>‹#›</a:t>
            </a:fld>
            <a:endParaRPr lang="zh-CN" alt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章节标题">
    <p:spTree>
      <p:nvGrpSpPr>
        <p:cNvPr id="1" name=""/>
        <p:cNvGrpSpPr/>
        <p:nvPr/>
      </p:nvGrpSpPr>
      <p:grpSpPr>
        <a:xfrm>
          <a:off x="0" y="0"/>
          <a:ext cx="0" cy="0"/>
          <a:chOff x="0" y="0"/>
          <a:chExt cx="0" cy="0"/>
        </a:xfrm>
      </p:grpSpPr>
      <p:sp>
        <p:nvSpPr>
          <p:cNvPr id="8" name="矩形 7"/>
          <p:cNvSpPr/>
          <p:nvPr userDrawn="1"/>
        </p:nvSpPr>
        <p:spPr>
          <a:xfrm>
            <a:off x="0" y="6208042"/>
            <a:ext cx="11522075" cy="272133"/>
          </a:xfrm>
          <a:prstGeom prst="rect">
            <a:avLst/>
          </a:prstGeom>
          <a:solidFill>
            <a:srgbClr val="8D0125"/>
          </a:solidFill>
          <a:ln>
            <a:solidFill>
              <a:srgbClr val="8D0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75"/>
          </a:p>
        </p:txBody>
      </p:sp>
      <p:sp>
        <p:nvSpPr>
          <p:cNvPr id="60" name="任意多边形: 形状 59"/>
          <p:cNvSpPr/>
          <p:nvPr userDrawn="1"/>
        </p:nvSpPr>
        <p:spPr>
          <a:xfrm flipH="1">
            <a:off x="0" y="-13501"/>
            <a:ext cx="11522075" cy="684018"/>
          </a:xfrm>
          <a:custGeom>
            <a:avLst/>
            <a:gdLst>
              <a:gd name="connsiteX0" fmla="*/ 12192000 w 12192000"/>
              <a:gd name="connsiteY0" fmla="*/ 0 h 723900"/>
              <a:gd name="connsiteX1" fmla="*/ 2755900 w 12192000"/>
              <a:gd name="connsiteY1" fmla="*/ 0 h 723900"/>
              <a:gd name="connsiteX2" fmla="*/ 4 w 12192000"/>
              <a:gd name="connsiteY2" fmla="*/ 0 h 723900"/>
              <a:gd name="connsiteX3" fmla="*/ 0 w 12192000"/>
              <a:gd name="connsiteY3" fmla="*/ 0 h 723900"/>
              <a:gd name="connsiteX4" fmla="*/ 0 w 12192000"/>
              <a:gd name="connsiteY4" fmla="*/ 723900 h 723900"/>
              <a:gd name="connsiteX5" fmla="*/ 1987354 w 12192000"/>
              <a:gd name="connsiteY5" fmla="*/ 723900 h 723900"/>
              <a:gd name="connsiteX6" fmla="*/ 2038350 w 12192000"/>
              <a:gd name="connsiteY6" fmla="*/ 717550 h 723900"/>
              <a:gd name="connsiteX7" fmla="*/ 2753650 w 12192000"/>
              <a:gd name="connsiteY7" fmla="*/ 288000 h 723900"/>
              <a:gd name="connsiteX8" fmla="*/ 12192000 w 12192000"/>
              <a:gd name="connsiteY8" fmla="*/ 28800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723900">
                <a:moveTo>
                  <a:pt x="12192000" y="0"/>
                </a:moveTo>
                <a:lnTo>
                  <a:pt x="2755900" y="0"/>
                </a:lnTo>
                <a:lnTo>
                  <a:pt x="4" y="0"/>
                </a:lnTo>
                <a:lnTo>
                  <a:pt x="0" y="0"/>
                </a:lnTo>
                <a:lnTo>
                  <a:pt x="0" y="723900"/>
                </a:lnTo>
                <a:lnTo>
                  <a:pt x="1987354" y="723900"/>
                </a:lnTo>
                <a:lnTo>
                  <a:pt x="2038350" y="717550"/>
                </a:lnTo>
                <a:cubicBezTo>
                  <a:pt x="2497291" y="642783"/>
                  <a:pt x="2432975" y="321492"/>
                  <a:pt x="2753650" y="288000"/>
                </a:cubicBezTo>
                <a:cubicBezTo>
                  <a:pt x="3074325" y="254508"/>
                  <a:pt x="9045883" y="288000"/>
                  <a:pt x="12192000" y="288000"/>
                </a:cubicBezTo>
                <a:close/>
              </a:path>
            </a:pathLst>
          </a:custGeom>
          <a:solidFill>
            <a:srgbClr val="8D0125"/>
          </a:solidFill>
          <a:ln>
            <a:solidFill>
              <a:srgbClr val="8D012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175"/>
          </a:p>
        </p:txBody>
      </p:sp>
      <p:pic>
        <p:nvPicPr>
          <p:cNvPr id="9" name="图片 8"/>
          <p:cNvPicPr>
            <a:picLocks noChangeAspect="1"/>
          </p:cNvPicPr>
          <p:nvPr userDrawn="1"/>
        </p:nvPicPr>
        <p:blipFill>
          <a:blip r:embed="rId2">
            <a:clrChange>
              <a:clrFrom>
                <a:srgbClr val="AE0C2A"/>
              </a:clrFrom>
              <a:clrTo>
                <a:srgbClr val="AE0C2A">
                  <a:alpha val="0"/>
                </a:srgbClr>
              </a:clrTo>
            </a:clrChange>
          </a:blip>
          <a:stretch>
            <a:fillRect/>
          </a:stretch>
        </p:blipFill>
        <p:spPr>
          <a:xfrm>
            <a:off x="9357263" y="102111"/>
            <a:ext cx="1962353" cy="4320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104" y="259508"/>
            <a:ext cx="10369868" cy="1080029"/>
          </a:xfrm>
          <a:prstGeom prst="rect">
            <a:avLst/>
          </a:prstGeom>
        </p:spPr>
        <p:txBody>
          <a:bodyPr vert="horz" lIns="115214" tIns="57607" rIns="115214" bIns="57607"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576104" y="1512042"/>
            <a:ext cx="10369868" cy="4276616"/>
          </a:xfrm>
          <a:prstGeom prst="rect">
            <a:avLst/>
          </a:prstGeom>
        </p:spPr>
        <p:txBody>
          <a:bodyPr vert="horz" lIns="115214" tIns="57607" rIns="115214" bIns="57607"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576104" y="6006163"/>
            <a:ext cx="2688484" cy="345010"/>
          </a:xfrm>
          <a:prstGeom prst="rect">
            <a:avLst/>
          </a:prstGeom>
        </p:spPr>
        <p:txBody>
          <a:bodyPr vert="horz" lIns="115214" tIns="57607" rIns="115214" bIns="57607" rtlCol="0" anchor="ctr"/>
          <a:lstStyle>
            <a:lvl1pPr algn="l">
              <a:defRPr sz="1500">
                <a:solidFill>
                  <a:schemeClr val="tx1">
                    <a:tint val="75000"/>
                  </a:schemeClr>
                </a:solidFill>
              </a:defRPr>
            </a:lvl1pPr>
          </a:lstStyle>
          <a:p>
            <a:fld id="{1267A368-5FDD-9D48-A8FE-BA9B8ECB3FFC}" type="datetime1">
              <a:rPr lang="en-US" altLang="zh-CN" smtClean="0"/>
              <a:t>7/9/2025</a:t>
            </a:fld>
            <a:endParaRPr lang="zh-CN" altLang="en-US"/>
          </a:p>
        </p:txBody>
      </p:sp>
      <p:sp>
        <p:nvSpPr>
          <p:cNvPr id="5" name="页脚占位符 4"/>
          <p:cNvSpPr>
            <a:spLocks noGrp="1"/>
          </p:cNvSpPr>
          <p:nvPr>
            <p:ph type="ftr" sz="quarter" idx="3"/>
          </p:nvPr>
        </p:nvSpPr>
        <p:spPr>
          <a:xfrm>
            <a:off x="3936709" y="6006163"/>
            <a:ext cx="3648657" cy="345010"/>
          </a:xfrm>
          <a:prstGeom prst="rect">
            <a:avLst/>
          </a:prstGeom>
        </p:spPr>
        <p:txBody>
          <a:bodyPr vert="horz" lIns="115214" tIns="57607" rIns="115214" bIns="57607" rtlCol="0" anchor="ctr"/>
          <a:lstStyle>
            <a:lvl1pPr algn="ctr">
              <a:defRPr sz="15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7" y="6006163"/>
            <a:ext cx="2688484" cy="345010"/>
          </a:xfrm>
          <a:prstGeom prst="rect">
            <a:avLst/>
          </a:prstGeom>
        </p:spPr>
        <p:txBody>
          <a:bodyPr vert="horz" lIns="115214" tIns="57607" rIns="115214" bIns="57607" rtlCol="0" anchor="ctr"/>
          <a:lstStyle>
            <a:lvl1pPr algn="r">
              <a:defRPr sz="1500">
                <a:solidFill>
                  <a:schemeClr val="tx1">
                    <a:tint val="75000"/>
                  </a:schemeClr>
                </a:solidFill>
              </a:defRPr>
            </a:lvl1pPr>
          </a:lstStyle>
          <a:p>
            <a:fld id="{B91EE9DE-39C0-45B1-B406-4DEC767CB4A8}" type="slidenum">
              <a:rPr lang="zh-CN" altLang="en-US" smtClean="0"/>
              <a:t>‹#›</a:t>
            </a:fld>
            <a:endParaRPr lang="zh-CN" altLang="en-US"/>
          </a:p>
        </p:txBody>
      </p:sp>
      <p:pic>
        <p:nvPicPr>
          <p:cNvPr id="7" name="Picture 1510"/>
          <p:cNvPicPr>
            <a:picLocks noChangeArrowheads="1"/>
          </p:cNvPicPr>
          <p:nvPr userDrawn="1"/>
        </p:nvPicPr>
        <p:blipFill>
          <a:blip r:embed="rId14" cstate="screen">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rot="4320000" flipH="1">
            <a:off x="140970" y="3067006"/>
            <a:ext cx="3048000" cy="4871085"/>
          </a:xfrm>
          <a:prstGeom prst="rect">
            <a:avLst/>
          </a:prstGeom>
          <a:noFill/>
          <a:ln w="9525">
            <a:noFill/>
            <a:miter lim="800000"/>
            <a:headEnd/>
            <a:tailEnd/>
          </a:ln>
        </p:spPr>
      </p:pic>
      <p:pic>
        <p:nvPicPr>
          <p:cNvPr id="8" name="Picture 1510"/>
          <p:cNvPicPr>
            <a:picLocks noChangeArrowheads="1"/>
          </p:cNvPicPr>
          <p:nvPr userDrawn="1"/>
        </p:nvPicPr>
        <p:blipFill>
          <a:blip r:embed="rId15" cstate="screen">
            <a:clrChange>
              <a:clrFrom>
                <a:srgbClr val="000000">
                  <a:alpha val="0"/>
                </a:srgbClr>
              </a:clrFrom>
              <a:clrTo>
                <a:srgbClr val="000000">
                  <a:alpha val="0"/>
                </a:srgbClr>
              </a:clrTo>
            </a:clrChange>
            <a:duotone>
              <a:schemeClr val="accent2">
                <a:shade val="45000"/>
                <a:satMod val="135000"/>
              </a:schemeClr>
              <a:prstClr val="white"/>
            </a:duotone>
          </a:blip>
          <a:srcRect/>
          <a:stretch>
            <a:fillRect/>
          </a:stretch>
        </p:blipFill>
        <p:spPr bwMode="auto">
          <a:xfrm rot="16200000" flipH="1">
            <a:off x="8146415" y="-932894"/>
            <a:ext cx="3693795" cy="5126990"/>
          </a:xfrm>
          <a:prstGeom prst="rect">
            <a:avLst/>
          </a:prstGeom>
          <a:noFill/>
          <a:ln w="9525">
            <a:noFill/>
            <a:miter lim="800000"/>
            <a:headEnd/>
            <a:tailEnd/>
          </a:ln>
        </p:spPr>
      </p:pic>
      <p:pic>
        <p:nvPicPr>
          <p:cNvPr id="9" name="图片 8" descr="part素材.png"/>
          <p:cNvPicPr>
            <a:picLocks noChangeAspect="1"/>
          </p:cNvPicPr>
          <p:nvPr userDrawn="1"/>
        </p:nvPicPr>
        <p:blipFill>
          <a:blip r:embed="rId16" cstate="screen"/>
          <a:stretch>
            <a:fillRect/>
          </a:stretch>
        </p:blipFill>
        <p:spPr>
          <a:xfrm>
            <a:off x="0" y="130096"/>
            <a:ext cx="424815" cy="1490345"/>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spd="med">
    <p:fade/>
  </p:transition>
  <p:hf hdr="0" ftr="0" dt="0"/>
  <p:txStyles>
    <p:titleStyle>
      <a:lvl1pPr algn="l" defTabSz="1151890" rtl="0" eaLnBrk="1" latinLnBrk="0" hangingPunct="1">
        <a:spcBef>
          <a:spcPct val="0"/>
        </a:spcBef>
        <a:buNone/>
        <a:defRPr sz="3600" b="1" kern="1200">
          <a:solidFill>
            <a:schemeClr val="tx1"/>
          </a:solidFill>
          <a:latin typeface="+mj-lt"/>
          <a:ea typeface="+mj-ea"/>
          <a:cs typeface="+mj-cs"/>
        </a:defRPr>
      </a:lvl1pPr>
    </p:titleStyle>
    <p:bodyStyle>
      <a:lvl1pPr marL="431800" indent="-431800" algn="l" defTabSz="1151890" rtl="0" eaLnBrk="1" latinLnBrk="0" hangingPunct="1">
        <a:lnSpc>
          <a:spcPct val="120000"/>
        </a:lnSpc>
        <a:spcBef>
          <a:spcPts val="800"/>
        </a:spcBef>
        <a:buFont typeface="Arial" panose="020B0604020202020204" pitchFamily="34" charset="0"/>
        <a:buChar char="•"/>
        <a:defRPr sz="3200" kern="1200">
          <a:solidFill>
            <a:schemeClr val="tx1"/>
          </a:solidFill>
          <a:latin typeface="+mn-lt"/>
          <a:ea typeface="+mn-ea"/>
          <a:cs typeface="+mn-cs"/>
        </a:defRPr>
      </a:lvl1pPr>
      <a:lvl2pPr marL="935990" indent="-360045" algn="l" defTabSz="1151890" rtl="0" eaLnBrk="1" latinLnBrk="0" hangingPunct="1">
        <a:lnSpc>
          <a:spcPct val="120000"/>
        </a:lnSpc>
        <a:spcBef>
          <a:spcPts val="800"/>
        </a:spcBef>
        <a:buFont typeface="Arial" panose="020B0604020202020204" pitchFamily="34" charset="0"/>
        <a:buChar char="–"/>
        <a:defRPr sz="2800" kern="1200">
          <a:solidFill>
            <a:schemeClr val="tx1"/>
          </a:solidFill>
          <a:latin typeface="+mn-lt"/>
          <a:ea typeface="+mn-ea"/>
          <a:cs typeface="+mn-cs"/>
        </a:defRPr>
      </a:lvl2pPr>
      <a:lvl3pPr marL="1440180" indent="-288290" algn="l" defTabSz="1151890" rtl="0" eaLnBrk="1" latinLnBrk="0" hangingPunct="1">
        <a:lnSpc>
          <a:spcPct val="120000"/>
        </a:lnSpc>
        <a:spcBef>
          <a:spcPts val="800"/>
        </a:spcBef>
        <a:buFont typeface="Arial" panose="020B0604020202020204" pitchFamily="34" charset="0"/>
        <a:buChar char="•"/>
        <a:defRPr sz="2400" kern="1200">
          <a:solidFill>
            <a:schemeClr val="tx1"/>
          </a:solidFill>
          <a:latin typeface="+mn-lt"/>
          <a:ea typeface="+mn-ea"/>
          <a:cs typeface="+mn-cs"/>
        </a:defRPr>
      </a:lvl3pPr>
      <a:lvl4pPr marL="2016125" indent="-288290" algn="l" defTabSz="1151890" rtl="0" eaLnBrk="1" latinLnBrk="0" hangingPunct="1">
        <a:lnSpc>
          <a:spcPct val="120000"/>
        </a:lnSpc>
        <a:spcBef>
          <a:spcPts val="800"/>
        </a:spcBef>
        <a:buFont typeface="Arial" panose="020B0604020202020204" pitchFamily="34" charset="0"/>
        <a:buChar char="–"/>
        <a:defRPr sz="2000" kern="1200">
          <a:solidFill>
            <a:schemeClr val="tx1"/>
          </a:solidFill>
          <a:latin typeface="+mn-lt"/>
          <a:ea typeface="+mn-ea"/>
          <a:cs typeface="+mn-cs"/>
        </a:defRPr>
      </a:lvl4pPr>
      <a:lvl5pPr marL="2592070" indent="-288290" algn="l" defTabSz="1151890" rtl="0" eaLnBrk="1" latinLnBrk="0" hangingPunct="1">
        <a:lnSpc>
          <a:spcPct val="120000"/>
        </a:lnSpc>
        <a:spcBef>
          <a:spcPts val="800"/>
        </a:spcBef>
        <a:buFont typeface="Arial" panose="020B0604020202020204" pitchFamily="34" charset="0"/>
        <a:buChar char="»"/>
        <a:defRPr sz="2000" kern="1200">
          <a:solidFill>
            <a:schemeClr val="tx1"/>
          </a:solidFill>
          <a:latin typeface="+mn-lt"/>
          <a:ea typeface="+mn-ea"/>
          <a:cs typeface="+mn-cs"/>
        </a:defRPr>
      </a:lvl5pPr>
      <a:lvl6pPr marL="316865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6pPr>
      <a:lvl7pPr marL="374459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7pPr>
      <a:lvl8pPr marL="432054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8pPr>
      <a:lvl9pPr marL="489648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9pPr>
    </p:bodyStyle>
    <p:other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iuzechun@ruc.edu.c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uggingface.co/datasets/philipphager/baidu-ultr_uva-mlm-ctr"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2.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mailto:niuzechun@ruc.edu.cn"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8F15-3FA0-7B4A-B250-88BEBA95A94D}"/>
              </a:ext>
            </a:extLst>
          </p:cNvPr>
          <p:cNvSpPr>
            <a:spLocks noGrp="1"/>
          </p:cNvSpPr>
          <p:nvPr>
            <p:ph type="ctrTitle"/>
          </p:nvPr>
        </p:nvSpPr>
        <p:spPr>
          <a:xfrm>
            <a:off x="864156" y="1223863"/>
            <a:ext cx="9793764" cy="1389038"/>
          </a:xfrm>
        </p:spPr>
        <p:txBody>
          <a:bodyPr>
            <a:normAutofit/>
          </a:bodyPr>
          <a:lstStyle/>
          <a:p>
            <a:pPr algn="ctr"/>
            <a:r>
              <a:rPr lang="en-US" altLang="zh-CN" dirty="0"/>
              <a:t>Distributionally Robust Optimization for Unbiased Learning to Rank</a:t>
            </a:r>
            <a:endParaRPr lang="en-CN" dirty="0"/>
          </a:p>
        </p:txBody>
      </p:sp>
      <p:sp>
        <p:nvSpPr>
          <p:cNvPr id="3" name="Subtitle 2">
            <a:extLst>
              <a:ext uri="{FF2B5EF4-FFF2-40B4-BE49-F238E27FC236}">
                <a16:creationId xmlns:a16="http://schemas.microsoft.com/office/drawing/2014/main" id="{B2D5DF38-BE83-0A44-9E48-8B5DD5889565}"/>
              </a:ext>
            </a:extLst>
          </p:cNvPr>
          <p:cNvSpPr>
            <a:spLocks noGrp="1"/>
          </p:cNvSpPr>
          <p:nvPr>
            <p:ph type="subTitle" idx="1"/>
          </p:nvPr>
        </p:nvSpPr>
        <p:spPr>
          <a:xfrm>
            <a:off x="1224393" y="2520007"/>
            <a:ext cx="9217164" cy="1656045"/>
          </a:xfrm>
        </p:spPr>
        <p:txBody>
          <a:bodyPr>
            <a:noAutofit/>
          </a:bodyPr>
          <a:lstStyle/>
          <a:p>
            <a:r>
              <a:rPr lang="en-US" altLang="zh-CN" sz="2000" i="1" dirty="0" err="1"/>
              <a:t>Zechun</a:t>
            </a:r>
            <a:r>
              <a:rPr lang="en-US" altLang="zh-CN" sz="2000" i="1" dirty="0"/>
              <a:t> Niu</a:t>
            </a:r>
            <a:r>
              <a:rPr lang="en-US" altLang="zh-CN" sz="2000" baseline="30000" dirty="0"/>
              <a:t>1</a:t>
            </a:r>
            <a:r>
              <a:rPr lang="en-US" altLang="zh-CN" sz="2000" dirty="0"/>
              <a:t>, Lang Mei</a:t>
            </a:r>
            <a:r>
              <a:rPr lang="en-US" altLang="zh-CN" sz="2000" baseline="30000" dirty="0"/>
              <a:t>2</a:t>
            </a:r>
            <a:r>
              <a:rPr lang="en-US" altLang="zh-CN" sz="2000" dirty="0"/>
              <a:t>, Chong Chen</a:t>
            </a:r>
            <a:r>
              <a:rPr lang="en-US" altLang="zh-CN" sz="2000" baseline="30000" dirty="0"/>
              <a:t>2</a:t>
            </a:r>
            <a:r>
              <a:rPr lang="en-US" altLang="zh-CN" sz="2000" dirty="0"/>
              <a:t>, Jiaxin Mao</a:t>
            </a:r>
            <a:r>
              <a:rPr lang="en-US" altLang="zh-CN" sz="2000" baseline="30000" dirty="0"/>
              <a:t>1*</a:t>
            </a:r>
          </a:p>
          <a:p>
            <a:r>
              <a:rPr lang="en-US" altLang="zh-CN" sz="2000" baseline="30000" dirty="0"/>
              <a:t>1</a:t>
            </a:r>
            <a:r>
              <a:rPr lang="en-US" altLang="zh-CN" sz="2000" dirty="0"/>
              <a:t>Renmin University of China, </a:t>
            </a:r>
            <a:r>
              <a:rPr lang="en-US" altLang="zh-CN" sz="2000" baseline="30000" dirty="0"/>
              <a:t>2</a:t>
            </a:r>
            <a:r>
              <a:rPr lang="en-US" altLang="zh-CN" sz="2000" dirty="0"/>
              <a:t>Huawei Cloud BU</a:t>
            </a:r>
          </a:p>
          <a:p>
            <a:r>
              <a:rPr lang="en-US" altLang="zh-CN" sz="2000" dirty="0">
                <a:hlinkClick r:id="rId3"/>
              </a:rPr>
              <a:t>niuzechun@ruc.edu.cn</a:t>
            </a:r>
            <a:r>
              <a:rPr lang="en-US" altLang="zh-CN" sz="2000" dirty="0"/>
              <a:t>, maojiaxin@gmail.com</a:t>
            </a:r>
          </a:p>
          <a:p>
            <a:r>
              <a:rPr lang="en-US" altLang="zh-CN" sz="2000" dirty="0"/>
              <a:t>2025.07</a:t>
            </a:r>
          </a:p>
        </p:txBody>
      </p:sp>
      <p:sp>
        <p:nvSpPr>
          <p:cNvPr id="4" name="AutoShape 2">
            <a:extLst>
              <a:ext uri="{FF2B5EF4-FFF2-40B4-BE49-F238E27FC236}">
                <a16:creationId xmlns:a16="http://schemas.microsoft.com/office/drawing/2014/main" id="{695C0FE7-EF84-BE49-8B79-6FC61263EA5E}"/>
              </a:ext>
            </a:extLst>
          </p:cNvPr>
          <p:cNvSpPr>
            <a:spLocks noChangeAspect="1" noChangeArrowheads="1"/>
          </p:cNvSpPr>
          <p:nvPr/>
        </p:nvSpPr>
        <p:spPr bwMode="auto">
          <a:xfrm>
            <a:off x="5608638" y="30876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N"/>
          </a:p>
        </p:txBody>
      </p:sp>
      <p:sp>
        <p:nvSpPr>
          <p:cNvPr id="8" name="AutoShape 4" descr="Tsinghua-universiteit - Wikipedia">
            <a:extLst>
              <a:ext uri="{FF2B5EF4-FFF2-40B4-BE49-F238E27FC236}">
                <a16:creationId xmlns:a16="http://schemas.microsoft.com/office/drawing/2014/main" id="{15022829-646F-E94C-8FE0-6977AB60043E}"/>
              </a:ext>
            </a:extLst>
          </p:cNvPr>
          <p:cNvSpPr>
            <a:spLocks noChangeAspect="1" noChangeArrowheads="1"/>
          </p:cNvSpPr>
          <p:nvPr/>
        </p:nvSpPr>
        <p:spPr bwMode="auto">
          <a:xfrm>
            <a:off x="5761038" y="32400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N"/>
          </a:p>
        </p:txBody>
      </p:sp>
      <p:sp>
        <p:nvSpPr>
          <p:cNvPr id="5" name="Slide Number Placeholder 4">
            <a:extLst>
              <a:ext uri="{FF2B5EF4-FFF2-40B4-BE49-F238E27FC236}">
                <a16:creationId xmlns:a16="http://schemas.microsoft.com/office/drawing/2014/main" id="{2C960C6C-4B71-EB0C-A4C3-1BB6DA13B2D2}"/>
              </a:ext>
            </a:extLst>
          </p:cNvPr>
          <p:cNvSpPr>
            <a:spLocks noGrp="1"/>
          </p:cNvSpPr>
          <p:nvPr>
            <p:ph type="sldNum" sz="quarter" idx="12"/>
          </p:nvPr>
        </p:nvSpPr>
        <p:spPr/>
        <p:txBody>
          <a:bodyPr/>
          <a:lstStyle/>
          <a:p>
            <a:fld id="{B91EE9DE-39C0-45B1-B406-4DEC767CB4A8}" type="slidenum">
              <a:rPr lang="zh-CN" altLang="en-US" smtClean="0"/>
              <a:t>1</a:t>
            </a:fld>
            <a:endParaRPr lang="zh-CN" altLang="en-US"/>
          </a:p>
        </p:txBody>
      </p:sp>
      <p:pic>
        <p:nvPicPr>
          <p:cNvPr id="6" name="Picture 5">
            <a:extLst>
              <a:ext uri="{FF2B5EF4-FFF2-40B4-BE49-F238E27FC236}">
                <a16:creationId xmlns:a16="http://schemas.microsoft.com/office/drawing/2014/main" id="{42373E35-240D-38C9-6F5B-E90E0FAF7C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8518" y="4755794"/>
            <a:ext cx="1080120" cy="1080120"/>
          </a:xfrm>
          <a:prstGeom prst="rect">
            <a:avLst/>
          </a:prstGeom>
        </p:spPr>
      </p:pic>
      <p:pic>
        <p:nvPicPr>
          <p:cNvPr id="9" name="图片 8">
            <a:extLst>
              <a:ext uri="{FF2B5EF4-FFF2-40B4-BE49-F238E27FC236}">
                <a16:creationId xmlns:a16="http://schemas.microsoft.com/office/drawing/2014/main" id="{0828A0A7-1BCC-8F16-C402-42DF00C0D2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08638" y="4549060"/>
            <a:ext cx="1475685" cy="1475685"/>
          </a:xfrm>
          <a:prstGeom prst="rect">
            <a:avLst/>
          </a:prstGeom>
        </p:spPr>
      </p:pic>
    </p:spTree>
    <p:extLst>
      <p:ext uri="{BB962C8B-B14F-4D97-AF65-F5344CB8AC3E}">
        <p14:creationId xmlns:p14="http://schemas.microsoft.com/office/powerpoint/2010/main" val="3446442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27372-AD23-F697-AC24-00A4DC7BA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CFA59-A14D-73D7-CB2D-EAFD229FB178}"/>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3" name="Content Placeholder 2">
            <a:extLst>
              <a:ext uri="{FF2B5EF4-FFF2-40B4-BE49-F238E27FC236}">
                <a16:creationId xmlns:a16="http://schemas.microsoft.com/office/drawing/2014/main" id="{84B2FFA0-02E6-C85B-AFD4-05FFCFF2D606}"/>
              </a:ext>
            </a:extLst>
          </p:cNvPr>
          <p:cNvSpPr>
            <a:spLocks noGrp="1"/>
          </p:cNvSpPr>
          <p:nvPr>
            <p:ph idx="1"/>
          </p:nvPr>
        </p:nvSpPr>
        <p:spPr>
          <a:xfrm>
            <a:off x="576104" y="1339537"/>
            <a:ext cx="10369868" cy="4123142"/>
          </a:xfrm>
        </p:spPr>
        <p:txBody>
          <a:bodyPr>
            <a:noAutofit/>
          </a:bodyPr>
          <a:lstStyle/>
          <a:p>
            <a:pPr algn="just"/>
            <a:r>
              <a:rPr lang="en-US" sz="2000" dirty="0"/>
              <a:t>Users’ interaction</a:t>
            </a:r>
            <a:r>
              <a:rPr lang="en-US" altLang="zh-CN" sz="2000" dirty="0"/>
              <a:t>s</a:t>
            </a:r>
            <a:r>
              <a:rPr lang="en-US" sz="2000" dirty="0"/>
              <a:t> with search systems (e.g. clicks) can reflect their relevance feedback for search results and are easy to collect.</a:t>
            </a:r>
          </a:p>
          <a:p>
            <a:pPr algn="just"/>
            <a:r>
              <a:rPr lang="en-US" altLang="zh-CN" sz="2000" dirty="0"/>
              <a:t>However,</a:t>
            </a:r>
            <a:r>
              <a:rPr lang="en-US" sz="2000" dirty="0"/>
              <a:t> clicks are also noisy and biased, so directly using clicks to train ranking models is suboptimal.</a:t>
            </a:r>
          </a:p>
          <a:p>
            <a:pPr algn="just"/>
            <a:r>
              <a:rPr lang="en-CN" altLang="zh-CN" sz="2000" dirty="0"/>
              <a:t>Unbiased Learning to Rank (ULTR):</a:t>
            </a:r>
            <a:r>
              <a:rPr lang="en-US" sz="2000" dirty="0"/>
              <a:t> </a:t>
            </a:r>
            <a:r>
              <a:rPr lang="en-US" altLang="zh-CN" sz="2000" dirty="0"/>
              <a:t>l</a:t>
            </a:r>
            <a:r>
              <a:rPr lang="en-US" sz="2000" dirty="0"/>
              <a:t>earning an unbiased ranker from biased user click logs</a:t>
            </a:r>
          </a:p>
        </p:txBody>
      </p:sp>
      <p:sp>
        <p:nvSpPr>
          <p:cNvPr id="21" name="Slide Number Placeholder 20">
            <a:extLst>
              <a:ext uri="{FF2B5EF4-FFF2-40B4-BE49-F238E27FC236}">
                <a16:creationId xmlns:a16="http://schemas.microsoft.com/office/drawing/2014/main" id="{09F996AF-2504-D32C-568D-D59A2F2940DF}"/>
              </a:ext>
            </a:extLst>
          </p:cNvPr>
          <p:cNvSpPr>
            <a:spLocks noGrp="1"/>
          </p:cNvSpPr>
          <p:nvPr>
            <p:ph type="sldNum" sz="quarter" idx="12"/>
          </p:nvPr>
        </p:nvSpPr>
        <p:spPr/>
        <p:txBody>
          <a:bodyPr/>
          <a:lstStyle/>
          <a:p>
            <a:fld id="{B91EE9DE-39C0-45B1-B406-4DEC767CB4A8}" type="slidenum">
              <a:rPr lang="zh-CN" altLang="en-US" smtClean="0"/>
              <a:t>2</a:t>
            </a:fld>
            <a:endParaRPr lang="zh-CN" altLang="en-US"/>
          </a:p>
        </p:txBody>
      </p:sp>
      <p:pic>
        <p:nvPicPr>
          <p:cNvPr id="7" name="图片 6">
            <a:extLst>
              <a:ext uri="{FF2B5EF4-FFF2-40B4-BE49-F238E27FC236}">
                <a16:creationId xmlns:a16="http://schemas.microsoft.com/office/drawing/2014/main" id="{7C4DD056-2D3F-9584-D032-0881342E9D38}"/>
              </a:ext>
            </a:extLst>
          </p:cNvPr>
          <p:cNvPicPr>
            <a:picLocks noChangeAspect="1"/>
          </p:cNvPicPr>
          <p:nvPr/>
        </p:nvPicPr>
        <p:blipFill>
          <a:blip r:embed="rId3"/>
          <a:stretch>
            <a:fillRect/>
          </a:stretch>
        </p:blipFill>
        <p:spPr>
          <a:xfrm>
            <a:off x="1233017" y="4279597"/>
            <a:ext cx="1892866" cy="1722081"/>
          </a:xfrm>
          <a:prstGeom prst="rect">
            <a:avLst/>
          </a:prstGeom>
        </p:spPr>
      </p:pic>
      <p:sp>
        <p:nvSpPr>
          <p:cNvPr id="10" name="Rectangle 12">
            <a:extLst>
              <a:ext uri="{FF2B5EF4-FFF2-40B4-BE49-F238E27FC236}">
                <a16:creationId xmlns:a16="http://schemas.microsoft.com/office/drawing/2014/main" id="{0EB005FE-AC82-A476-4778-503229A25141}"/>
              </a:ext>
            </a:extLst>
          </p:cNvPr>
          <p:cNvSpPr/>
          <p:nvPr/>
        </p:nvSpPr>
        <p:spPr>
          <a:xfrm>
            <a:off x="4248869" y="4248199"/>
            <a:ext cx="2025166" cy="16685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en-US"/>
          </a:p>
        </p:txBody>
      </p:sp>
      <p:sp>
        <p:nvSpPr>
          <p:cNvPr id="11" name="TextBox 13">
            <a:extLst>
              <a:ext uri="{FF2B5EF4-FFF2-40B4-BE49-F238E27FC236}">
                <a16:creationId xmlns:a16="http://schemas.microsoft.com/office/drawing/2014/main" id="{2F061125-98E1-FF3A-6058-C738E1F739EE}"/>
              </a:ext>
            </a:extLst>
          </p:cNvPr>
          <p:cNvSpPr txBox="1"/>
          <p:nvPr/>
        </p:nvSpPr>
        <p:spPr>
          <a:xfrm>
            <a:off x="5481119" y="5478195"/>
            <a:ext cx="610428" cy="307777"/>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Hans" sz="1400" i="1" dirty="0"/>
              <a:t>……</a:t>
            </a:r>
            <a:endParaRPr lang="en-US" sz="1400" dirty="0"/>
          </a:p>
        </p:txBody>
      </p:sp>
      <p:sp>
        <p:nvSpPr>
          <p:cNvPr id="12" name="TextBox 14">
            <a:extLst>
              <a:ext uri="{FF2B5EF4-FFF2-40B4-BE49-F238E27FC236}">
                <a16:creationId xmlns:a16="http://schemas.microsoft.com/office/drawing/2014/main" id="{FE07E8A5-B3DF-43AD-0AA3-166C3B0317DD}"/>
              </a:ext>
            </a:extLst>
          </p:cNvPr>
          <p:cNvSpPr txBox="1"/>
          <p:nvPr/>
        </p:nvSpPr>
        <p:spPr>
          <a:xfrm>
            <a:off x="4881117" y="4856596"/>
            <a:ext cx="1382895" cy="307777"/>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400" dirty="0" err="1"/>
              <a:t>LambdaMART</a:t>
            </a:r>
            <a:endParaRPr lang="en-US" sz="1400" dirty="0"/>
          </a:p>
        </p:txBody>
      </p:sp>
      <p:sp>
        <p:nvSpPr>
          <p:cNvPr id="14" name="TextBox 17">
            <a:extLst>
              <a:ext uri="{FF2B5EF4-FFF2-40B4-BE49-F238E27FC236}">
                <a16:creationId xmlns:a16="http://schemas.microsoft.com/office/drawing/2014/main" id="{8E28951D-05F9-176A-1C65-CAAEB666CFE7}"/>
              </a:ext>
            </a:extLst>
          </p:cNvPr>
          <p:cNvSpPr txBox="1"/>
          <p:nvPr/>
        </p:nvSpPr>
        <p:spPr>
          <a:xfrm>
            <a:off x="4581039" y="5319816"/>
            <a:ext cx="803306" cy="307777"/>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sz="1400" i="1" dirty="0"/>
              <a:t>DNN</a:t>
            </a:r>
          </a:p>
        </p:txBody>
      </p:sp>
      <p:sp>
        <p:nvSpPr>
          <p:cNvPr id="15" name="TextBox 18">
            <a:extLst>
              <a:ext uri="{FF2B5EF4-FFF2-40B4-BE49-F238E27FC236}">
                <a16:creationId xmlns:a16="http://schemas.microsoft.com/office/drawing/2014/main" id="{57C21BD6-CF4C-6CA3-166D-AE1179837DED}"/>
              </a:ext>
            </a:extLst>
          </p:cNvPr>
          <p:cNvSpPr txBox="1"/>
          <p:nvPr/>
        </p:nvSpPr>
        <p:spPr>
          <a:xfrm>
            <a:off x="4482236" y="4357867"/>
            <a:ext cx="947824" cy="307777"/>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400" dirty="0" err="1"/>
              <a:t>SVMrank</a:t>
            </a:r>
            <a:r>
              <a:rPr lang="en-US" altLang="zh-CN" sz="1400" dirty="0"/>
              <a:t> </a:t>
            </a:r>
            <a:endParaRPr lang="en-US" sz="1400" dirty="0"/>
          </a:p>
        </p:txBody>
      </p:sp>
      <p:sp>
        <p:nvSpPr>
          <p:cNvPr id="16" name="TextBox 19">
            <a:extLst>
              <a:ext uri="{FF2B5EF4-FFF2-40B4-BE49-F238E27FC236}">
                <a16:creationId xmlns:a16="http://schemas.microsoft.com/office/drawing/2014/main" id="{1172DDE1-4D4E-6688-0444-542E9D025C39}"/>
              </a:ext>
            </a:extLst>
          </p:cNvPr>
          <p:cNvSpPr txBox="1"/>
          <p:nvPr/>
        </p:nvSpPr>
        <p:spPr>
          <a:xfrm>
            <a:off x="4401827" y="3810990"/>
            <a:ext cx="1944216" cy="338554"/>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600" dirty="0"/>
              <a:t>Ranking </a:t>
            </a:r>
            <a:r>
              <a:rPr lang="en-US" sz="1600" dirty="0"/>
              <a:t>models</a:t>
            </a:r>
          </a:p>
        </p:txBody>
      </p:sp>
      <p:sp>
        <p:nvSpPr>
          <p:cNvPr id="17" name="TextBox 19">
            <a:extLst>
              <a:ext uri="{FF2B5EF4-FFF2-40B4-BE49-F238E27FC236}">
                <a16:creationId xmlns:a16="http://schemas.microsoft.com/office/drawing/2014/main" id="{930759F5-89DE-DD50-609D-88EC62351FD9}"/>
              </a:ext>
            </a:extLst>
          </p:cNvPr>
          <p:cNvSpPr txBox="1"/>
          <p:nvPr/>
        </p:nvSpPr>
        <p:spPr>
          <a:xfrm>
            <a:off x="1462067" y="3872684"/>
            <a:ext cx="1944216" cy="338554"/>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600" dirty="0"/>
              <a:t>User interactions</a:t>
            </a:r>
            <a:endParaRPr lang="en-US" sz="1600" dirty="0"/>
          </a:p>
        </p:txBody>
      </p:sp>
      <p:sp>
        <p:nvSpPr>
          <p:cNvPr id="18" name="箭头: 右 17">
            <a:extLst>
              <a:ext uri="{FF2B5EF4-FFF2-40B4-BE49-F238E27FC236}">
                <a16:creationId xmlns:a16="http://schemas.microsoft.com/office/drawing/2014/main" id="{A675C7EB-BF8A-29A9-52CA-0BBBC447E6A4}"/>
              </a:ext>
            </a:extLst>
          </p:cNvPr>
          <p:cNvSpPr/>
          <p:nvPr/>
        </p:nvSpPr>
        <p:spPr>
          <a:xfrm>
            <a:off x="3527747" y="4511755"/>
            <a:ext cx="504056" cy="360040"/>
          </a:xfrm>
          <a:prstGeom prst="rightArrow">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A675C7EB-BF8A-29A9-52CA-0BBBC447E6A4}"/>
              </a:ext>
            </a:extLst>
          </p:cNvPr>
          <p:cNvSpPr/>
          <p:nvPr/>
        </p:nvSpPr>
        <p:spPr>
          <a:xfrm rot="2171424">
            <a:off x="6659882" y="5297309"/>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
        <p:nvSpPr>
          <p:cNvPr id="22" name="箭头: 右 21">
            <a:extLst>
              <a:ext uri="{FF2B5EF4-FFF2-40B4-BE49-F238E27FC236}">
                <a16:creationId xmlns:a16="http://schemas.microsoft.com/office/drawing/2014/main" id="{3EC5E9C2-DA95-F9FC-6B65-3409E8E585A5}"/>
              </a:ext>
            </a:extLst>
          </p:cNvPr>
          <p:cNvSpPr/>
          <p:nvPr/>
        </p:nvSpPr>
        <p:spPr>
          <a:xfrm>
            <a:off x="3527747" y="5250211"/>
            <a:ext cx="504056" cy="36004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19">
            <a:extLst>
              <a:ext uri="{FF2B5EF4-FFF2-40B4-BE49-F238E27FC236}">
                <a16:creationId xmlns:a16="http://schemas.microsoft.com/office/drawing/2014/main" id="{E083A258-D744-ECA9-AF91-C8A75CEF957E}"/>
              </a:ext>
            </a:extLst>
          </p:cNvPr>
          <p:cNvSpPr txBox="1"/>
          <p:nvPr/>
        </p:nvSpPr>
        <p:spPr>
          <a:xfrm>
            <a:off x="3409266" y="4157685"/>
            <a:ext cx="1944216" cy="338554"/>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600" dirty="0"/>
              <a:t>Naive</a:t>
            </a:r>
            <a:endParaRPr lang="en-US" sz="1600" dirty="0"/>
          </a:p>
        </p:txBody>
      </p:sp>
      <p:sp>
        <p:nvSpPr>
          <p:cNvPr id="25" name="TextBox 19">
            <a:extLst>
              <a:ext uri="{FF2B5EF4-FFF2-40B4-BE49-F238E27FC236}">
                <a16:creationId xmlns:a16="http://schemas.microsoft.com/office/drawing/2014/main" id="{8BDC058E-F199-E611-7543-38D0ACB0BCCC}"/>
              </a:ext>
            </a:extLst>
          </p:cNvPr>
          <p:cNvSpPr txBox="1"/>
          <p:nvPr/>
        </p:nvSpPr>
        <p:spPr>
          <a:xfrm>
            <a:off x="3409266" y="5578403"/>
            <a:ext cx="1944216" cy="338554"/>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600" dirty="0"/>
              <a:t>ULTR</a:t>
            </a:r>
            <a:endParaRPr lang="en-US" sz="1600" dirty="0"/>
          </a:p>
        </p:txBody>
      </p:sp>
      <p:sp>
        <p:nvSpPr>
          <p:cNvPr id="26" name="箭头: 右 25">
            <a:extLst>
              <a:ext uri="{FF2B5EF4-FFF2-40B4-BE49-F238E27FC236}">
                <a16:creationId xmlns:a16="http://schemas.microsoft.com/office/drawing/2014/main" id="{2410E744-BD37-FCD1-B0D7-82BC7E18EF94}"/>
              </a:ext>
            </a:extLst>
          </p:cNvPr>
          <p:cNvSpPr/>
          <p:nvPr/>
        </p:nvSpPr>
        <p:spPr>
          <a:xfrm rot="19941409">
            <a:off x="6656968" y="4235352"/>
            <a:ext cx="504056" cy="360040"/>
          </a:xfrm>
          <a:prstGeom prst="rightArrow">
            <a:avLst/>
          </a:prstGeom>
          <a:solidFill>
            <a:schemeClr val="bg1"/>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19">
            <a:extLst>
              <a:ext uri="{FF2B5EF4-FFF2-40B4-BE49-F238E27FC236}">
                <a16:creationId xmlns:a16="http://schemas.microsoft.com/office/drawing/2014/main" id="{F0D2FF0C-B514-F791-7632-4F8A9FB2FF08}"/>
              </a:ext>
            </a:extLst>
          </p:cNvPr>
          <p:cNvSpPr txBox="1"/>
          <p:nvPr/>
        </p:nvSpPr>
        <p:spPr>
          <a:xfrm>
            <a:off x="8999913" y="4587598"/>
            <a:ext cx="1067250" cy="584775"/>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600" dirty="0"/>
              <a:t>Ranking results</a:t>
            </a:r>
            <a:endParaRPr lang="en-US" sz="1600" dirty="0"/>
          </a:p>
        </p:txBody>
      </p:sp>
      <p:pic>
        <p:nvPicPr>
          <p:cNvPr id="32" name="图片 31">
            <a:extLst>
              <a:ext uri="{FF2B5EF4-FFF2-40B4-BE49-F238E27FC236}">
                <a16:creationId xmlns:a16="http://schemas.microsoft.com/office/drawing/2014/main" id="{EBCB11F0-E3CC-A27F-BD33-923486D36787}"/>
              </a:ext>
            </a:extLst>
          </p:cNvPr>
          <p:cNvPicPr>
            <a:picLocks noChangeAspect="1"/>
          </p:cNvPicPr>
          <p:nvPr/>
        </p:nvPicPr>
        <p:blipFill>
          <a:blip r:embed="rId4"/>
          <a:stretch>
            <a:fillRect/>
          </a:stretch>
        </p:blipFill>
        <p:spPr>
          <a:xfrm>
            <a:off x="7435105" y="3614372"/>
            <a:ext cx="1331857" cy="1346970"/>
          </a:xfrm>
          <a:prstGeom prst="rect">
            <a:avLst/>
          </a:prstGeom>
        </p:spPr>
      </p:pic>
      <p:pic>
        <p:nvPicPr>
          <p:cNvPr id="33" name="图片 32">
            <a:extLst>
              <a:ext uri="{FF2B5EF4-FFF2-40B4-BE49-F238E27FC236}">
                <a16:creationId xmlns:a16="http://schemas.microsoft.com/office/drawing/2014/main" id="{671B4D9E-7174-26A3-7F7A-318F0DDD705B}"/>
              </a:ext>
            </a:extLst>
          </p:cNvPr>
          <p:cNvPicPr>
            <a:picLocks noChangeAspect="1"/>
          </p:cNvPicPr>
          <p:nvPr/>
        </p:nvPicPr>
        <p:blipFill>
          <a:blip r:embed="rId5"/>
          <a:stretch>
            <a:fillRect/>
          </a:stretch>
        </p:blipFill>
        <p:spPr>
          <a:xfrm>
            <a:off x="7454560" y="5039341"/>
            <a:ext cx="1382205" cy="1390160"/>
          </a:xfrm>
          <a:prstGeom prst="rect">
            <a:avLst/>
          </a:prstGeom>
        </p:spPr>
      </p:pic>
    </p:spTree>
    <p:extLst>
      <p:ext uri="{BB962C8B-B14F-4D97-AF65-F5344CB8AC3E}">
        <p14:creationId xmlns:p14="http://schemas.microsoft.com/office/powerpoint/2010/main" val="3296638694"/>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5D7CF-EA25-9F40-899F-2FD9814138EA}"/>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3" name="Content Placeholder 2">
            <a:extLst>
              <a:ext uri="{FF2B5EF4-FFF2-40B4-BE49-F238E27FC236}">
                <a16:creationId xmlns:a16="http://schemas.microsoft.com/office/drawing/2014/main" id="{7A9DB85F-F959-664B-9AFC-E52D8F84FC8B}"/>
              </a:ext>
            </a:extLst>
          </p:cNvPr>
          <p:cNvSpPr>
            <a:spLocks noGrp="1"/>
          </p:cNvSpPr>
          <p:nvPr>
            <p:ph idx="1"/>
          </p:nvPr>
        </p:nvSpPr>
        <p:spPr>
          <a:xfrm>
            <a:off x="576103" y="1226675"/>
            <a:ext cx="10369868" cy="2736157"/>
          </a:xfrm>
        </p:spPr>
        <p:txBody>
          <a:bodyPr>
            <a:noAutofit/>
          </a:bodyPr>
          <a:lstStyle/>
          <a:p>
            <a:pPr algn="just"/>
            <a:r>
              <a:rPr lang="en-US" altLang="zh-CN" sz="2000" dirty="0"/>
              <a:t>Two branches of existing ULTR models:</a:t>
            </a:r>
            <a:endParaRPr lang="en-US" sz="2000" dirty="0"/>
          </a:p>
          <a:p>
            <a:pPr lvl="1" algn="just"/>
            <a:r>
              <a:rPr lang="en-US" altLang="zh-CN" sz="2000" dirty="0"/>
              <a:t>Click modeling: modeling and optimizing the click probabilities of the query-document </a:t>
            </a:r>
            <a:r>
              <a:rPr lang="zh-CN" altLang="en-US" sz="2000" dirty="0"/>
              <a:t>𝑞</a:t>
            </a:r>
            <a:r>
              <a:rPr lang="en-US" altLang="zh-CN" sz="2000" dirty="0"/>
              <a:t>-</a:t>
            </a:r>
            <a:r>
              <a:rPr lang="zh-CN" altLang="en-US" sz="2000" dirty="0"/>
              <a:t>𝑑 </a:t>
            </a:r>
            <a:r>
              <a:rPr lang="en-US" altLang="zh-CN" sz="2000" dirty="0"/>
              <a:t>pairs in a </a:t>
            </a:r>
            <a:r>
              <a:rPr lang="en-US" altLang="zh-CN" sz="2000" b="1" dirty="0"/>
              <a:t>pointwise </a:t>
            </a:r>
            <a:r>
              <a:rPr lang="en-US" altLang="zh-CN" sz="2000" dirty="0"/>
              <a:t>manner</a:t>
            </a:r>
          </a:p>
          <a:p>
            <a:pPr lvl="1" algn="just"/>
            <a:endParaRPr lang="en-US" altLang="zh-CN" sz="2000" dirty="0"/>
          </a:p>
          <a:p>
            <a:pPr lvl="1" algn="just"/>
            <a:endParaRPr lang="en-US" altLang="zh-CN" sz="2000" dirty="0"/>
          </a:p>
          <a:p>
            <a:pPr lvl="1" algn="just"/>
            <a:endParaRPr lang="en-US" altLang="zh-CN" sz="2000" dirty="0"/>
          </a:p>
          <a:p>
            <a:pPr lvl="1" algn="just"/>
            <a:r>
              <a:rPr lang="en-US" altLang="zh-CN" sz="2000" dirty="0"/>
              <a:t>Counterfactual learning to rank: minimizing unbiased estimates of </a:t>
            </a:r>
            <a:r>
              <a:rPr lang="en-US" altLang="zh-CN" sz="2000" b="1" dirty="0"/>
              <a:t>listwise</a:t>
            </a:r>
            <a:r>
              <a:rPr lang="en-US" altLang="zh-CN" sz="2000" dirty="0"/>
              <a:t> ranking loss with inverse propensity scoring (IPS)</a:t>
            </a:r>
            <a:endParaRPr lang="en-CN" sz="2000" dirty="0"/>
          </a:p>
        </p:txBody>
      </p:sp>
      <p:sp>
        <p:nvSpPr>
          <p:cNvPr id="21" name="Slide Number Placeholder 20">
            <a:extLst>
              <a:ext uri="{FF2B5EF4-FFF2-40B4-BE49-F238E27FC236}">
                <a16:creationId xmlns:a16="http://schemas.microsoft.com/office/drawing/2014/main" id="{523DE368-DE8B-1B31-E3A5-CBB9DA9877BB}"/>
              </a:ext>
            </a:extLst>
          </p:cNvPr>
          <p:cNvSpPr>
            <a:spLocks noGrp="1"/>
          </p:cNvSpPr>
          <p:nvPr>
            <p:ph type="sldNum" sz="quarter" idx="12"/>
          </p:nvPr>
        </p:nvSpPr>
        <p:spPr/>
        <p:txBody>
          <a:bodyPr/>
          <a:lstStyle/>
          <a:p>
            <a:fld id="{B91EE9DE-39C0-45B1-B406-4DEC767CB4A8}" type="slidenum">
              <a:rPr lang="zh-CN" altLang="en-US" smtClean="0"/>
              <a:t>3</a:t>
            </a:fld>
            <a:endParaRPr lang="zh-CN" altLang="en-US"/>
          </a:p>
        </p:txBody>
      </p:sp>
      <p:pic>
        <p:nvPicPr>
          <p:cNvPr id="5" name="图片 4">
            <a:extLst>
              <a:ext uri="{FF2B5EF4-FFF2-40B4-BE49-F238E27FC236}">
                <a16:creationId xmlns:a16="http://schemas.microsoft.com/office/drawing/2014/main" id="{91F6A28C-BECF-0235-DC92-3E7DA0DD8D3A}"/>
              </a:ext>
            </a:extLst>
          </p:cNvPr>
          <p:cNvPicPr>
            <a:picLocks noChangeAspect="1"/>
          </p:cNvPicPr>
          <p:nvPr/>
        </p:nvPicPr>
        <p:blipFill>
          <a:blip r:embed="rId3"/>
          <a:srcRect b="50000"/>
          <a:stretch>
            <a:fillRect/>
          </a:stretch>
        </p:blipFill>
        <p:spPr>
          <a:xfrm>
            <a:off x="2478203" y="2554295"/>
            <a:ext cx="4751263" cy="425928"/>
          </a:xfrm>
          <a:prstGeom prst="rect">
            <a:avLst/>
          </a:prstGeom>
        </p:spPr>
      </p:pic>
      <p:pic>
        <p:nvPicPr>
          <p:cNvPr id="6" name="图片 5">
            <a:extLst>
              <a:ext uri="{FF2B5EF4-FFF2-40B4-BE49-F238E27FC236}">
                <a16:creationId xmlns:a16="http://schemas.microsoft.com/office/drawing/2014/main" id="{8657B2D4-5B20-DF60-4149-933DC3819C64}"/>
              </a:ext>
            </a:extLst>
          </p:cNvPr>
          <p:cNvPicPr>
            <a:picLocks noChangeAspect="1"/>
          </p:cNvPicPr>
          <p:nvPr/>
        </p:nvPicPr>
        <p:blipFill>
          <a:blip r:embed="rId3"/>
          <a:srcRect l="34864" t="50000"/>
          <a:stretch>
            <a:fillRect/>
          </a:stretch>
        </p:blipFill>
        <p:spPr>
          <a:xfrm>
            <a:off x="7201197" y="2588814"/>
            <a:ext cx="3094803" cy="425929"/>
          </a:xfrm>
          <a:prstGeom prst="rect">
            <a:avLst/>
          </a:prstGeom>
        </p:spPr>
      </p:pic>
      <p:pic>
        <p:nvPicPr>
          <p:cNvPr id="8" name="图片 7">
            <a:extLst>
              <a:ext uri="{FF2B5EF4-FFF2-40B4-BE49-F238E27FC236}">
                <a16:creationId xmlns:a16="http://schemas.microsoft.com/office/drawing/2014/main" id="{848AE663-6514-8A04-7F2B-079ECEC49B42}"/>
              </a:ext>
            </a:extLst>
          </p:cNvPr>
          <p:cNvPicPr>
            <a:picLocks noChangeAspect="1"/>
          </p:cNvPicPr>
          <p:nvPr/>
        </p:nvPicPr>
        <p:blipFill>
          <a:blip r:embed="rId4"/>
          <a:stretch>
            <a:fillRect/>
          </a:stretch>
        </p:blipFill>
        <p:spPr>
          <a:xfrm>
            <a:off x="2118163" y="3040508"/>
            <a:ext cx="7345214" cy="379511"/>
          </a:xfrm>
          <a:prstGeom prst="rect">
            <a:avLst/>
          </a:prstGeom>
        </p:spPr>
      </p:pic>
      <p:pic>
        <p:nvPicPr>
          <p:cNvPr id="10" name="图片 9">
            <a:extLst>
              <a:ext uri="{FF2B5EF4-FFF2-40B4-BE49-F238E27FC236}">
                <a16:creationId xmlns:a16="http://schemas.microsoft.com/office/drawing/2014/main" id="{BE81EAEC-4A50-64B6-AFA6-3864B26407A5}"/>
              </a:ext>
            </a:extLst>
          </p:cNvPr>
          <p:cNvPicPr>
            <a:picLocks noChangeAspect="1"/>
          </p:cNvPicPr>
          <p:nvPr/>
        </p:nvPicPr>
        <p:blipFill>
          <a:blip r:embed="rId5"/>
          <a:stretch>
            <a:fillRect/>
          </a:stretch>
        </p:blipFill>
        <p:spPr>
          <a:xfrm>
            <a:off x="3672805" y="3480304"/>
            <a:ext cx="3925640" cy="459064"/>
          </a:xfrm>
          <a:prstGeom prst="rect">
            <a:avLst/>
          </a:prstGeom>
        </p:spPr>
      </p:pic>
      <p:pic>
        <p:nvPicPr>
          <p:cNvPr id="12" name="图片 11">
            <a:extLst>
              <a:ext uri="{FF2B5EF4-FFF2-40B4-BE49-F238E27FC236}">
                <a16:creationId xmlns:a16="http://schemas.microsoft.com/office/drawing/2014/main" id="{BF6635C3-92DB-F059-087B-DADC42197E91}"/>
              </a:ext>
            </a:extLst>
          </p:cNvPr>
          <p:cNvPicPr>
            <a:picLocks noChangeAspect="1"/>
          </p:cNvPicPr>
          <p:nvPr/>
        </p:nvPicPr>
        <p:blipFill>
          <a:blip r:embed="rId6"/>
          <a:stretch>
            <a:fillRect/>
          </a:stretch>
        </p:blipFill>
        <p:spPr>
          <a:xfrm>
            <a:off x="2894604" y="4825368"/>
            <a:ext cx="4670500" cy="704443"/>
          </a:xfrm>
          <a:prstGeom prst="rect">
            <a:avLst/>
          </a:prstGeom>
        </p:spPr>
      </p:pic>
      <p:pic>
        <p:nvPicPr>
          <p:cNvPr id="14" name="图片 13">
            <a:extLst>
              <a:ext uri="{FF2B5EF4-FFF2-40B4-BE49-F238E27FC236}">
                <a16:creationId xmlns:a16="http://schemas.microsoft.com/office/drawing/2014/main" id="{420F27FC-B1B0-0F11-B3B1-F9833AE6715C}"/>
              </a:ext>
            </a:extLst>
          </p:cNvPr>
          <p:cNvPicPr>
            <a:picLocks noChangeAspect="1"/>
          </p:cNvPicPr>
          <p:nvPr/>
        </p:nvPicPr>
        <p:blipFill>
          <a:blip r:embed="rId7"/>
          <a:stretch>
            <a:fillRect/>
          </a:stretch>
        </p:blipFill>
        <p:spPr>
          <a:xfrm>
            <a:off x="3611019" y="5554826"/>
            <a:ext cx="3725813" cy="443840"/>
          </a:xfrm>
          <a:prstGeom prst="rect">
            <a:avLst/>
          </a:prstGeom>
        </p:spPr>
      </p:pic>
    </p:spTree>
    <p:extLst>
      <p:ext uri="{BB962C8B-B14F-4D97-AF65-F5344CB8AC3E}">
        <p14:creationId xmlns:p14="http://schemas.microsoft.com/office/powerpoint/2010/main" val="232029541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EF255-D1E7-3DF1-6C86-BF77FCEDA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785E0-C3EE-CA99-0669-89AA727CC787}"/>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4" name="Slide Number Placeholder 3">
            <a:extLst>
              <a:ext uri="{FF2B5EF4-FFF2-40B4-BE49-F238E27FC236}">
                <a16:creationId xmlns:a16="http://schemas.microsoft.com/office/drawing/2014/main" id="{E0FD0A16-3340-BDB1-A7AA-6CED91D0A0E7}"/>
              </a:ext>
            </a:extLst>
          </p:cNvPr>
          <p:cNvSpPr>
            <a:spLocks noGrp="1"/>
          </p:cNvSpPr>
          <p:nvPr>
            <p:ph type="sldNum" sz="quarter" idx="12"/>
          </p:nvPr>
        </p:nvSpPr>
        <p:spPr/>
        <p:txBody>
          <a:bodyPr/>
          <a:lstStyle/>
          <a:p>
            <a:fld id="{B91EE9DE-39C0-45B1-B406-4DEC767CB4A8}" type="slidenum">
              <a:rPr lang="zh-CN" altLang="en-US" smtClean="0"/>
              <a:t>4</a:t>
            </a:fld>
            <a:endParaRPr lang="zh-CN" altLang="en-US"/>
          </a:p>
        </p:txBody>
      </p:sp>
      <p:pic>
        <p:nvPicPr>
          <p:cNvPr id="6" name="图片 5">
            <a:extLst>
              <a:ext uri="{FF2B5EF4-FFF2-40B4-BE49-F238E27FC236}">
                <a16:creationId xmlns:a16="http://schemas.microsoft.com/office/drawing/2014/main" id="{CBAD0AAD-EB88-8EF0-4371-4E1423A52F7A}"/>
              </a:ext>
            </a:extLst>
          </p:cNvPr>
          <p:cNvPicPr>
            <a:picLocks noChangeAspect="1"/>
          </p:cNvPicPr>
          <p:nvPr/>
        </p:nvPicPr>
        <p:blipFill>
          <a:blip r:embed="rId3"/>
          <a:stretch>
            <a:fillRect/>
          </a:stretch>
        </p:blipFill>
        <p:spPr>
          <a:xfrm>
            <a:off x="1224533" y="1223863"/>
            <a:ext cx="9418084" cy="3607151"/>
          </a:xfrm>
          <a:prstGeom prst="rect">
            <a:avLst/>
          </a:prstGeom>
        </p:spPr>
      </p:pic>
      <p:sp>
        <p:nvSpPr>
          <p:cNvPr id="3" name="Content Placeholder 2">
            <a:extLst>
              <a:ext uri="{FF2B5EF4-FFF2-40B4-BE49-F238E27FC236}">
                <a16:creationId xmlns:a16="http://schemas.microsoft.com/office/drawing/2014/main" id="{D575BDFB-C44C-309F-2CB5-24E52ED04311}"/>
              </a:ext>
            </a:extLst>
          </p:cNvPr>
          <p:cNvSpPr>
            <a:spLocks noGrp="1"/>
          </p:cNvSpPr>
          <p:nvPr>
            <p:ph idx="1"/>
          </p:nvPr>
        </p:nvSpPr>
        <p:spPr>
          <a:xfrm>
            <a:off x="424349" y="5098548"/>
            <a:ext cx="10673375" cy="1080120"/>
          </a:xfrm>
        </p:spPr>
        <p:txBody>
          <a:bodyPr>
            <a:noAutofit/>
          </a:bodyPr>
          <a:lstStyle/>
          <a:p>
            <a:pPr algn="just"/>
            <a:r>
              <a:rPr lang="en-US" altLang="zh-CN" sz="2000" dirty="0"/>
              <a:t>The existing ULTR methods focus on mitigating biases in clicks, but they </a:t>
            </a:r>
            <a:r>
              <a:rPr lang="en-US" altLang="zh-CN" sz="2000" b="1" dirty="0"/>
              <a:t>overlooked</a:t>
            </a:r>
            <a:r>
              <a:rPr lang="en-US" altLang="zh-CN" sz="2000" dirty="0"/>
              <a:t> the intrinsic </a:t>
            </a:r>
            <a:r>
              <a:rPr lang="en-US" altLang="zh-CN" sz="2000" b="1" dirty="0"/>
              <a:t>distribution shifts </a:t>
            </a:r>
            <a:r>
              <a:rPr lang="en-US" altLang="zh-CN" sz="2000" dirty="0"/>
              <a:t>between the training and test data.</a:t>
            </a:r>
            <a:endParaRPr lang="en-US" altLang="zh-CN" sz="2000" b="1" dirty="0"/>
          </a:p>
        </p:txBody>
      </p:sp>
    </p:spTree>
    <p:extLst>
      <p:ext uri="{BB962C8B-B14F-4D97-AF65-F5344CB8AC3E}">
        <p14:creationId xmlns:p14="http://schemas.microsoft.com/office/powerpoint/2010/main" val="2151037180"/>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EF255-D1E7-3DF1-6C86-BF77FCEDA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785E0-C3EE-CA99-0669-89AA727CC787}"/>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4" name="Slide Number Placeholder 3">
            <a:extLst>
              <a:ext uri="{FF2B5EF4-FFF2-40B4-BE49-F238E27FC236}">
                <a16:creationId xmlns:a16="http://schemas.microsoft.com/office/drawing/2014/main" id="{E0FD0A16-3340-BDB1-A7AA-6CED91D0A0E7}"/>
              </a:ext>
            </a:extLst>
          </p:cNvPr>
          <p:cNvSpPr>
            <a:spLocks noGrp="1"/>
          </p:cNvSpPr>
          <p:nvPr>
            <p:ph type="sldNum" sz="quarter" idx="12"/>
          </p:nvPr>
        </p:nvSpPr>
        <p:spPr/>
        <p:txBody>
          <a:bodyPr/>
          <a:lstStyle/>
          <a:p>
            <a:fld id="{B91EE9DE-39C0-45B1-B406-4DEC767CB4A8}" type="slidenum">
              <a:rPr lang="zh-CN" altLang="en-US" smtClean="0"/>
              <a:t>5</a:t>
            </a:fld>
            <a:endParaRPr lang="zh-CN" altLang="en-US"/>
          </a:p>
        </p:txBody>
      </p:sp>
      <p:pic>
        <p:nvPicPr>
          <p:cNvPr id="6" name="图片 5">
            <a:extLst>
              <a:ext uri="{FF2B5EF4-FFF2-40B4-BE49-F238E27FC236}">
                <a16:creationId xmlns:a16="http://schemas.microsoft.com/office/drawing/2014/main" id="{CBAD0AAD-EB88-8EF0-4371-4E1423A52F7A}"/>
              </a:ext>
            </a:extLst>
          </p:cNvPr>
          <p:cNvPicPr>
            <a:picLocks noChangeAspect="1"/>
          </p:cNvPicPr>
          <p:nvPr/>
        </p:nvPicPr>
        <p:blipFill>
          <a:blip r:embed="rId3"/>
          <a:stretch>
            <a:fillRect/>
          </a:stretch>
        </p:blipFill>
        <p:spPr>
          <a:xfrm>
            <a:off x="1224533" y="1223863"/>
            <a:ext cx="9418084" cy="3607151"/>
          </a:xfrm>
          <a:prstGeom prst="rect">
            <a:avLst/>
          </a:prstGeom>
        </p:spPr>
      </p:pic>
      <p:sp>
        <p:nvSpPr>
          <p:cNvPr id="3" name="Content Placeholder 2">
            <a:extLst>
              <a:ext uri="{FF2B5EF4-FFF2-40B4-BE49-F238E27FC236}">
                <a16:creationId xmlns:a16="http://schemas.microsoft.com/office/drawing/2014/main" id="{D575BDFB-C44C-309F-2CB5-24E52ED04311}"/>
              </a:ext>
            </a:extLst>
          </p:cNvPr>
          <p:cNvSpPr>
            <a:spLocks noGrp="1"/>
          </p:cNvSpPr>
          <p:nvPr>
            <p:ph idx="1"/>
          </p:nvPr>
        </p:nvSpPr>
        <p:spPr>
          <a:xfrm>
            <a:off x="424349" y="4853139"/>
            <a:ext cx="10673375" cy="1080120"/>
          </a:xfrm>
        </p:spPr>
        <p:txBody>
          <a:bodyPr>
            <a:noAutofit/>
          </a:bodyPr>
          <a:lstStyle/>
          <a:p>
            <a:pPr algn="just"/>
            <a:r>
              <a:rPr lang="en-US" altLang="zh-CN" sz="2000" dirty="0"/>
              <a:t>Distribution shifts can</a:t>
            </a:r>
            <a:r>
              <a:rPr lang="en-US" altLang="zh-CN" sz="2000" b="1" dirty="0"/>
              <a:t> </a:t>
            </a:r>
            <a:r>
              <a:rPr lang="en-US" altLang="zh-CN" sz="2000" dirty="0"/>
              <a:t>come from three aspects:</a:t>
            </a:r>
          </a:p>
          <a:p>
            <a:pPr lvl="1" algn="just"/>
            <a:r>
              <a:rPr lang="en-US" altLang="zh-CN" sz="1800" dirty="0"/>
              <a:t>(1)</a:t>
            </a:r>
            <a:r>
              <a:rPr lang="en-US" altLang="zh-CN" sz="1800" b="1" dirty="0"/>
              <a:t> Query frequency</a:t>
            </a:r>
            <a:r>
              <a:rPr lang="en-US" altLang="zh-CN" sz="1800" dirty="0"/>
              <a:t>: users’ query preferences change as time goes by and popular topics vary, so the frequency of the test queries </a:t>
            </a:r>
            <a:r>
              <a:rPr lang="zh-CN" altLang="en-US" sz="1800" dirty="0"/>
              <a:t>𝑞</a:t>
            </a:r>
            <a:r>
              <a:rPr lang="en-US" altLang="zh-CN" sz="1800" dirty="0"/>
              <a:t>′ ∼ </a:t>
            </a:r>
            <a:r>
              <a:rPr lang="zh-CN" altLang="en-US" sz="1800" dirty="0"/>
              <a:t>𝑄</a:t>
            </a:r>
            <a:r>
              <a:rPr lang="en-US" altLang="zh-CN" sz="1800" dirty="0"/>
              <a:t>′ is different from that of the training queries </a:t>
            </a:r>
            <a:r>
              <a:rPr lang="zh-CN" altLang="en-US" sz="1800" dirty="0"/>
              <a:t>𝑞</a:t>
            </a:r>
            <a:r>
              <a:rPr lang="en-US" altLang="zh-CN" sz="1800" dirty="0"/>
              <a:t> ∼ </a:t>
            </a:r>
            <a:r>
              <a:rPr lang="zh-CN" altLang="en-US" sz="1800" dirty="0"/>
              <a:t>𝑄</a:t>
            </a:r>
            <a:r>
              <a:rPr lang="en-US" altLang="zh-CN" sz="1800" dirty="0"/>
              <a:t>. </a:t>
            </a:r>
          </a:p>
          <a:p>
            <a:pPr lvl="1" algn="just"/>
            <a:endParaRPr lang="en-US" altLang="zh-CN" sz="1800" dirty="0"/>
          </a:p>
        </p:txBody>
      </p:sp>
      <p:sp>
        <p:nvSpPr>
          <p:cNvPr id="5" name="矩形 4">
            <a:extLst>
              <a:ext uri="{FF2B5EF4-FFF2-40B4-BE49-F238E27FC236}">
                <a16:creationId xmlns:a16="http://schemas.microsoft.com/office/drawing/2014/main" id="{93339452-6F82-5828-642F-ADB227541626}"/>
              </a:ext>
            </a:extLst>
          </p:cNvPr>
          <p:cNvSpPr/>
          <p:nvPr/>
        </p:nvSpPr>
        <p:spPr>
          <a:xfrm>
            <a:off x="7777261" y="1655911"/>
            <a:ext cx="720080" cy="64798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ECF1E39F-7E3B-7753-A72D-6ABD5EC156DD}"/>
              </a:ext>
            </a:extLst>
          </p:cNvPr>
          <p:cNvSpPr/>
          <p:nvPr/>
        </p:nvSpPr>
        <p:spPr>
          <a:xfrm>
            <a:off x="1944613" y="1655910"/>
            <a:ext cx="720080" cy="64798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32716203"/>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C8B0C-7D13-B930-6594-A05294B5C16C}"/>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1CED9176-7C2E-C558-AF7D-9D97C3C30350}"/>
              </a:ext>
            </a:extLst>
          </p:cNvPr>
          <p:cNvPicPr>
            <a:picLocks noChangeAspect="1"/>
          </p:cNvPicPr>
          <p:nvPr/>
        </p:nvPicPr>
        <p:blipFill>
          <a:blip r:embed="rId3"/>
          <a:stretch>
            <a:fillRect/>
          </a:stretch>
        </p:blipFill>
        <p:spPr>
          <a:xfrm>
            <a:off x="1224533" y="1223863"/>
            <a:ext cx="9418084" cy="3607151"/>
          </a:xfrm>
          <a:prstGeom prst="rect">
            <a:avLst/>
          </a:prstGeom>
        </p:spPr>
      </p:pic>
      <p:sp>
        <p:nvSpPr>
          <p:cNvPr id="2" name="Title 1">
            <a:extLst>
              <a:ext uri="{FF2B5EF4-FFF2-40B4-BE49-F238E27FC236}">
                <a16:creationId xmlns:a16="http://schemas.microsoft.com/office/drawing/2014/main" id="{B7036662-79C5-5492-73A0-A2738F0D6699}"/>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4" name="Slide Number Placeholder 3">
            <a:extLst>
              <a:ext uri="{FF2B5EF4-FFF2-40B4-BE49-F238E27FC236}">
                <a16:creationId xmlns:a16="http://schemas.microsoft.com/office/drawing/2014/main" id="{3EAD892F-8FC9-2346-2F42-F780F892F98C}"/>
              </a:ext>
            </a:extLst>
          </p:cNvPr>
          <p:cNvSpPr>
            <a:spLocks noGrp="1"/>
          </p:cNvSpPr>
          <p:nvPr>
            <p:ph type="sldNum" sz="quarter" idx="12"/>
          </p:nvPr>
        </p:nvSpPr>
        <p:spPr/>
        <p:txBody>
          <a:bodyPr/>
          <a:lstStyle/>
          <a:p>
            <a:fld id="{B91EE9DE-39C0-45B1-B406-4DEC767CB4A8}" type="slidenum">
              <a:rPr lang="zh-CN" altLang="en-US" smtClean="0"/>
              <a:t>6</a:t>
            </a:fld>
            <a:endParaRPr lang="zh-CN" altLang="en-US"/>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3AF1609-FF42-AFDA-0298-1BF298565609}"/>
                  </a:ext>
                </a:extLst>
              </p:cNvPr>
              <p:cNvSpPr>
                <a:spLocks noGrp="1"/>
              </p:cNvSpPr>
              <p:nvPr>
                <p:ph idx="1"/>
              </p:nvPr>
            </p:nvSpPr>
            <p:spPr>
              <a:xfrm>
                <a:off x="424349" y="4853139"/>
                <a:ext cx="10673375" cy="1080120"/>
              </a:xfrm>
            </p:spPr>
            <p:txBody>
              <a:bodyPr>
                <a:noAutofit/>
              </a:bodyPr>
              <a:lstStyle/>
              <a:p>
                <a:pPr algn="just"/>
                <a:r>
                  <a:rPr lang="en-US" altLang="zh-CN" sz="2000" dirty="0"/>
                  <a:t>Distribution shifts can</a:t>
                </a:r>
                <a:r>
                  <a:rPr lang="en-US" altLang="zh-CN" sz="2000" b="1" dirty="0"/>
                  <a:t> </a:t>
                </a:r>
                <a:r>
                  <a:rPr lang="en-US" altLang="zh-CN" sz="2000" dirty="0"/>
                  <a:t>come from three aspects:</a:t>
                </a:r>
              </a:p>
              <a:p>
                <a:pPr lvl="1" algn="just"/>
                <a:r>
                  <a:rPr lang="en-US" altLang="zh-CN" sz="1800" dirty="0"/>
                  <a:t>(2) </a:t>
                </a:r>
                <a:r>
                  <a:rPr lang="en-US" altLang="zh-CN" sz="1800" b="1" dirty="0"/>
                  <a:t>Indexed document set</a:t>
                </a:r>
                <a:r>
                  <a:rPr lang="en-US" altLang="zh-CN" sz="1800" dirty="0"/>
                  <a:t>: new documents appear every day and existing documents are also constantly updated, so the indexed document set of the test data </a:t>
                </a:r>
                <a14:m>
                  <m:oMath xmlns:m="http://schemas.openxmlformats.org/officeDocument/2006/math">
                    <m:r>
                      <a:rPr lang="en-US" altLang="zh-CN" sz="1800" i="1">
                        <a:latin typeface="Cambria Math" panose="02040503050406030204" pitchFamily="18" charset="0"/>
                      </a:rPr>
                      <m:t>𝐷</m:t>
                    </m:r>
                    <m:r>
                      <a:rPr lang="en-US" altLang="zh-CN" sz="1800" i="1">
                        <a:latin typeface="Cambria Math" panose="02040503050406030204" pitchFamily="18" charset="0"/>
                      </a:rPr>
                      <m:t>′</m:t>
                    </m:r>
                  </m:oMath>
                </a14:m>
                <a:r>
                  <a:rPr lang="en-US" altLang="zh-CN" sz="1800" dirty="0"/>
                  <a:t> is different from that of the training data </a:t>
                </a:r>
                <a14:m>
                  <m:oMath xmlns:m="http://schemas.openxmlformats.org/officeDocument/2006/math">
                    <m:r>
                      <a:rPr lang="en-US" altLang="zh-CN" sz="1800" i="1">
                        <a:latin typeface="Cambria Math" panose="02040503050406030204" pitchFamily="18" charset="0"/>
                      </a:rPr>
                      <m:t>𝐷</m:t>
                    </m:r>
                  </m:oMath>
                </a14:m>
                <a:r>
                  <a:rPr lang="en-US" altLang="zh-CN" sz="1800" dirty="0"/>
                  <a:t>.</a:t>
                </a:r>
              </a:p>
              <a:p>
                <a:pPr lvl="1" algn="just"/>
                <a:endParaRPr lang="en-US" altLang="zh-CN" sz="1800" dirty="0"/>
              </a:p>
            </p:txBody>
          </p:sp>
        </mc:Choice>
        <mc:Fallback>
          <p:sp>
            <p:nvSpPr>
              <p:cNvPr id="3" name="Content Placeholder 2">
                <a:extLst>
                  <a:ext uri="{FF2B5EF4-FFF2-40B4-BE49-F238E27FC236}">
                    <a16:creationId xmlns:a16="http://schemas.microsoft.com/office/drawing/2014/main" id="{C3AF1609-FF42-AFDA-0298-1BF298565609}"/>
                  </a:ext>
                </a:extLst>
              </p:cNvPr>
              <p:cNvSpPr>
                <a:spLocks noGrp="1" noRot="1" noChangeAspect="1" noMove="1" noResize="1" noEditPoints="1" noAdjustHandles="1" noChangeArrowheads="1" noChangeShapeType="1" noTextEdit="1"/>
              </p:cNvSpPr>
              <p:nvPr>
                <p:ph idx="1"/>
              </p:nvPr>
            </p:nvSpPr>
            <p:spPr>
              <a:xfrm>
                <a:off x="424349" y="4853139"/>
                <a:ext cx="10673375" cy="1080120"/>
              </a:xfrm>
              <a:blipFill>
                <a:blip r:embed="rId4"/>
                <a:stretch>
                  <a:fillRect l="-286" r="-286" b="-50847"/>
                </a:stretch>
              </a:blipFill>
            </p:spPr>
            <p:txBody>
              <a:bodyPr/>
              <a:lstStyle/>
              <a:p>
                <a:r>
                  <a:rPr lang="zh-CN" altLang="en-US">
                    <a:noFill/>
                  </a:rPr>
                  <a:t> </a:t>
                </a:r>
              </a:p>
            </p:txBody>
          </p:sp>
        </mc:Fallback>
      </mc:AlternateContent>
      <p:sp>
        <p:nvSpPr>
          <p:cNvPr id="5" name="矩形 4">
            <a:extLst>
              <a:ext uri="{FF2B5EF4-FFF2-40B4-BE49-F238E27FC236}">
                <a16:creationId xmlns:a16="http://schemas.microsoft.com/office/drawing/2014/main" id="{93339452-6F82-5828-642F-ADB227541626}"/>
              </a:ext>
            </a:extLst>
          </p:cNvPr>
          <p:cNvSpPr/>
          <p:nvPr/>
        </p:nvSpPr>
        <p:spPr>
          <a:xfrm>
            <a:off x="3744813" y="1655911"/>
            <a:ext cx="1080120" cy="71998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
        <p:nvSpPr>
          <p:cNvPr id="9" name="矩形 8">
            <a:extLst>
              <a:ext uri="{FF2B5EF4-FFF2-40B4-BE49-F238E27FC236}">
                <a16:creationId xmlns:a16="http://schemas.microsoft.com/office/drawing/2014/main" id="{25BD10FB-704B-AF1F-3335-A0238BF46AFD}"/>
              </a:ext>
            </a:extLst>
          </p:cNvPr>
          <p:cNvSpPr/>
          <p:nvPr/>
        </p:nvSpPr>
        <p:spPr>
          <a:xfrm>
            <a:off x="9565795" y="1655911"/>
            <a:ext cx="1080120" cy="71998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719720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598EE-865B-D65B-F418-54DC7A1581C5}"/>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45335780-E910-0CD9-77F1-EB0AC13A2170}"/>
              </a:ext>
            </a:extLst>
          </p:cNvPr>
          <p:cNvPicPr>
            <a:picLocks noChangeAspect="1"/>
          </p:cNvPicPr>
          <p:nvPr/>
        </p:nvPicPr>
        <p:blipFill>
          <a:blip r:embed="rId3"/>
          <a:stretch>
            <a:fillRect/>
          </a:stretch>
        </p:blipFill>
        <p:spPr>
          <a:xfrm>
            <a:off x="1224533" y="1223863"/>
            <a:ext cx="9418084" cy="3607151"/>
          </a:xfrm>
          <a:prstGeom prst="rect">
            <a:avLst/>
          </a:prstGeom>
        </p:spPr>
      </p:pic>
      <p:sp>
        <p:nvSpPr>
          <p:cNvPr id="2" name="Title 1">
            <a:extLst>
              <a:ext uri="{FF2B5EF4-FFF2-40B4-BE49-F238E27FC236}">
                <a16:creationId xmlns:a16="http://schemas.microsoft.com/office/drawing/2014/main" id="{5CCD2D1B-E423-9954-A6BF-02226AA54AD5}"/>
              </a:ext>
            </a:extLst>
          </p:cNvPr>
          <p:cNvSpPr>
            <a:spLocks noGrp="1"/>
          </p:cNvSpPr>
          <p:nvPr>
            <p:ph type="title"/>
          </p:nvPr>
        </p:nvSpPr>
        <p:spPr/>
        <p:txBody>
          <a:bodyPr>
            <a:normAutofit/>
          </a:bodyPr>
          <a:lstStyle/>
          <a:p>
            <a:r>
              <a:rPr lang="en-CN" sz="3200" dirty="0">
                <a:latin typeface="Arial Black" panose="020B0A04020102020204" pitchFamily="34" charset="0"/>
              </a:rPr>
              <a:t>Background</a:t>
            </a:r>
          </a:p>
        </p:txBody>
      </p:sp>
      <p:sp>
        <p:nvSpPr>
          <p:cNvPr id="4" name="Slide Number Placeholder 3">
            <a:extLst>
              <a:ext uri="{FF2B5EF4-FFF2-40B4-BE49-F238E27FC236}">
                <a16:creationId xmlns:a16="http://schemas.microsoft.com/office/drawing/2014/main" id="{EDFC054B-CD93-5DF8-0F43-5BA4FB26C1DD}"/>
              </a:ext>
            </a:extLst>
          </p:cNvPr>
          <p:cNvSpPr>
            <a:spLocks noGrp="1"/>
          </p:cNvSpPr>
          <p:nvPr>
            <p:ph type="sldNum" sz="quarter" idx="12"/>
          </p:nvPr>
        </p:nvSpPr>
        <p:spPr/>
        <p:txBody>
          <a:bodyPr/>
          <a:lstStyle/>
          <a:p>
            <a:fld id="{B91EE9DE-39C0-45B1-B406-4DEC767CB4A8}" type="slidenum">
              <a:rPr lang="zh-CN" altLang="en-US" smtClean="0"/>
              <a:t>7</a:t>
            </a:fld>
            <a:endParaRPr lang="zh-CN" altLang="en-US"/>
          </a:p>
        </p:txBody>
      </p:sp>
      <p:sp>
        <p:nvSpPr>
          <p:cNvPr id="3" name="Content Placeholder 2">
            <a:extLst>
              <a:ext uri="{FF2B5EF4-FFF2-40B4-BE49-F238E27FC236}">
                <a16:creationId xmlns:a16="http://schemas.microsoft.com/office/drawing/2014/main" id="{35725FC0-4924-BE84-879E-7D4AB12B03CD}"/>
              </a:ext>
            </a:extLst>
          </p:cNvPr>
          <p:cNvSpPr>
            <a:spLocks noGrp="1"/>
          </p:cNvSpPr>
          <p:nvPr>
            <p:ph idx="1"/>
          </p:nvPr>
        </p:nvSpPr>
        <p:spPr>
          <a:xfrm>
            <a:off x="424349" y="4853139"/>
            <a:ext cx="10673375" cy="1080120"/>
          </a:xfrm>
        </p:spPr>
        <p:txBody>
          <a:bodyPr>
            <a:noAutofit/>
          </a:bodyPr>
          <a:lstStyle/>
          <a:p>
            <a:pPr algn="just"/>
            <a:r>
              <a:rPr lang="en-US" altLang="zh-CN" sz="2000" dirty="0"/>
              <a:t>Distribution shifts can</a:t>
            </a:r>
            <a:r>
              <a:rPr lang="en-US" altLang="zh-CN" sz="2000" b="1" dirty="0"/>
              <a:t> </a:t>
            </a:r>
            <a:r>
              <a:rPr lang="en-US" altLang="zh-CN" sz="2000" dirty="0"/>
              <a:t>come from three aspects:</a:t>
            </a:r>
          </a:p>
          <a:p>
            <a:pPr lvl="1" algn="just"/>
            <a:r>
              <a:rPr lang="en-US" altLang="zh-CN" sz="1800" dirty="0"/>
              <a:t>(3)</a:t>
            </a:r>
            <a:r>
              <a:rPr lang="en-US" altLang="zh-CN" sz="1800" b="1" dirty="0"/>
              <a:t> Number of candidate documents</a:t>
            </a:r>
            <a:r>
              <a:rPr lang="en-US" altLang="zh-CN" sz="1800" dirty="0"/>
              <a:t>: a session log in the training data contains only the top-</a:t>
            </a:r>
            <a:r>
              <a:rPr lang="zh-CN" altLang="en-US" sz="1800" dirty="0"/>
              <a:t>𝐾 </a:t>
            </a:r>
            <a:r>
              <a:rPr lang="en-US" altLang="zh-CN" sz="1800" dirty="0"/>
              <a:t>documents returned by the online production ranker, while the test data contain all the candidate documents returned by the retriever.</a:t>
            </a:r>
          </a:p>
          <a:p>
            <a:pPr lvl="1" algn="just"/>
            <a:endParaRPr lang="en-US" altLang="zh-CN" sz="1800" dirty="0"/>
          </a:p>
        </p:txBody>
      </p:sp>
      <p:sp>
        <p:nvSpPr>
          <p:cNvPr id="5" name="矩形 4">
            <a:extLst>
              <a:ext uri="{FF2B5EF4-FFF2-40B4-BE49-F238E27FC236}">
                <a16:creationId xmlns:a16="http://schemas.microsoft.com/office/drawing/2014/main" id="{93339452-6F82-5828-642F-ADB227541626}"/>
              </a:ext>
            </a:extLst>
          </p:cNvPr>
          <p:cNvSpPr/>
          <p:nvPr/>
        </p:nvSpPr>
        <p:spPr>
          <a:xfrm>
            <a:off x="1152525" y="2808039"/>
            <a:ext cx="1080120" cy="71998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
        <p:nvSpPr>
          <p:cNvPr id="7" name="矩形 6">
            <a:extLst>
              <a:ext uri="{FF2B5EF4-FFF2-40B4-BE49-F238E27FC236}">
                <a16:creationId xmlns:a16="http://schemas.microsoft.com/office/drawing/2014/main" id="{93339452-6F82-5828-642F-ADB227541626}"/>
              </a:ext>
            </a:extLst>
          </p:cNvPr>
          <p:cNvSpPr/>
          <p:nvPr/>
        </p:nvSpPr>
        <p:spPr>
          <a:xfrm>
            <a:off x="8544974" y="2710670"/>
            <a:ext cx="1080120" cy="103347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
        <p:nvSpPr>
          <p:cNvPr id="8" name="矩形 7">
            <a:extLst>
              <a:ext uri="{FF2B5EF4-FFF2-40B4-BE49-F238E27FC236}">
                <a16:creationId xmlns:a16="http://schemas.microsoft.com/office/drawing/2014/main" id="{E4B00012-E268-37BA-EC43-B27FECFDC528}"/>
              </a:ext>
            </a:extLst>
          </p:cNvPr>
          <p:cNvSpPr/>
          <p:nvPr/>
        </p:nvSpPr>
        <p:spPr>
          <a:xfrm>
            <a:off x="2664693" y="3600127"/>
            <a:ext cx="1080120" cy="71998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1151890" rtl="0" eaLnBrk="1" latinLnBrk="0" hangingPunct="1">
              <a:defRPr sz="2300" kern="1200">
                <a:solidFill>
                  <a:schemeClr val="lt1"/>
                </a:solidFill>
                <a:latin typeface="+mn-lt"/>
                <a:ea typeface="+mn-ea"/>
                <a:cs typeface="+mn-cs"/>
              </a:defRPr>
            </a:lvl1pPr>
            <a:lvl2pPr marL="575945" algn="l" defTabSz="1151890" rtl="0" eaLnBrk="1" latinLnBrk="0" hangingPunct="1">
              <a:defRPr sz="2300" kern="1200">
                <a:solidFill>
                  <a:schemeClr val="lt1"/>
                </a:solidFill>
                <a:latin typeface="+mn-lt"/>
                <a:ea typeface="+mn-ea"/>
                <a:cs typeface="+mn-cs"/>
              </a:defRPr>
            </a:lvl2pPr>
            <a:lvl3pPr marL="1151890" algn="l" defTabSz="1151890" rtl="0" eaLnBrk="1" latinLnBrk="0" hangingPunct="1">
              <a:defRPr sz="2300" kern="1200">
                <a:solidFill>
                  <a:schemeClr val="lt1"/>
                </a:solidFill>
                <a:latin typeface="+mn-lt"/>
                <a:ea typeface="+mn-ea"/>
                <a:cs typeface="+mn-cs"/>
              </a:defRPr>
            </a:lvl3pPr>
            <a:lvl4pPr marL="1728470" algn="l" defTabSz="1151890" rtl="0" eaLnBrk="1" latinLnBrk="0" hangingPunct="1">
              <a:defRPr sz="2300" kern="1200">
                <a:solidFill>
                  <a:schemeClr val="lt1"/>
                </a:solidFill>
                <a:latin typeface="+mn-lt"/>
                <a:ea typeface="+mn-ea"/>
                <a:cs typeface="+mn-cs"/>
              </a:defRPr>
            </a:lvl4pPr>
            <a:lvl5pPr marL="2304415" algn="l" defTabSz="1151890" rtl="0" eaLnBrk="1" latinLnBrk="0" hangingPunct="1">
              <a:defRPr sz="2300" kern="1200">
                <a:solidFill>
                  <a:schemeClr val="lt1"/>
                </a:solidFill>
                <a:latin typeface="+mn-lt"/>
                <a:ea typeface="+mn-ea"/>
                <a:cs typeface="+mn-cs"/>
              </a:defRPr>
            </a:lvl5pPr>
            <a:lvl6pPr marL="2880360" algn="l" defTabSz="1151890" rtl="0" eaLnBrk="1" latinLnBrk="0" hangingPunct="1">
              <a:defRPr sz="2300" kern="1200">
                <a:solidFill>
                  <a:schemeClr val="lt1"/>
                </a:solidFill>
                <a:latin typeface="+mn-lt"/>
                <a:ea typeface="+mn-ea"/>
                <a:cs typeface="+mn-cs"/>
              </a:defRPr>
            </a:lvl6pPr>
            <a:lvl7pPr marL="3456305" algn="l" defTabSz="1151890" rtl="0" eaLnBrk="1" latinLnBrk="0" hangingPunct="1">
              <a:defRPr sz="2300" kern="1200">
                <a:solidFill>
                  <a:schemeClr val="lt1"/>
                </a:solidFill>
                <a:latin typeface="+mn-lt"/>
                <a:ea typeface="+mn-ea"/>
                <a:cs typeface="+mn-cs"/>
              </a:defRPr>
            </a:lvl7pPr>
            <a:lvl8pPr marL="4032250" algn="l" defTabSz="1151890" rtl="0" eaLnBrk="1" latinLnBrk="0" hangingPunct="1">
              <a:defRPr sz="2300" kern="1200">
                <a:solidFill>
                  <a:schemeClr val="lt1"/>
                </a:solidFill>
                <a:latin typeface="+mn-lt"/>
                <a:ea typeface="+mn-ea"/>
                <a:cs typeface="+mn-cs"/>
              </a:defRPr>
            </a:lvl8pPr>
            <a:lvl9pPr marL="4608830" algn="l" defTabSz="1151890" rtl="0" eaLnBrk="1" latinLnBrk="0" hangingPunct="1">
              <a:defRPr sz="23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37103351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80AB-5AAC-584C-B961-85CEE47D503C}"/>
              </a:ext>
            </a:extLst>
          </p:cNvPr>
          <p:cNvSpPr>
            <a:spLocks noGrp="1"/>
          </p:cNvSpPr>
          <p:nvPr>
            <p:ph type="title"/>
          </p:nvPr>
        </p:nvSpPr>
        <p:spPr/>
        <p:txBody>
          <a:bodyPr>
            <a:noAutofit/>
          </a:bodyPr>
          <a:lstStyle/>
          <a:p>
            <a:r>
              <a:rPr lang="en-US" altLang="zh-CN" sz="3200" dirty="0"/>
              <a:t>Distribution Shifts in a Real-world ULTR Dataset</a:t>
            </a:r>
            <a:endParaRPr lang="en-CN" sz="3200" dirty="0"/>
          </a:p>
        </p:txBody>
      </p:sp>
      <p:sp>
        <p:nvSpPr>
          <p:cNvPr id="3" name="Content Placeholder 2">
            <a:extLst>
              <a:ext uri="{FF2B5EF4-FFF2-40B4-BE49-F238E27FC236}">
                <a16:creationId xmlns:a16="http://schemas.microsoft.com/office/drawing/2014/main" id="{02A996E0-A250-504E-B8CD-55FF330DFADA}"/>
              </a:ext>
            </a:extLst>
          </p:cNvPr>
          <p:cNvSpPr>
            <a:spLocks noGrp="1"/>
          </p:cNvSpPr>
          <p:nvPr>
            <p:ph idx="1"/>
          </p:nvPr>
        </p:nvSpPr>
        <p:spPr>
          <a:xfrm>
            <a:off x="576104" y="1512041"/>
            <a:ext cx="5112925" cy="4708626"/>
          </a:xfrm>
        </p:spPr>
        <p:txBody>
          <a:bodyPr>
            <a:normAutofit/>
          </a:bodyPr>
          <a:lstStyle/>
          <a:p>
            <a:pPr algn="just"/>
            <a:r>
              <a:rPr lang="en-US" altLang="zh-CN" sz="2000" dirty="0"/>
              <a:t>Baidu-</a:t>
            </a:r>
            <a:r>
              <a:rPr lang="en-US" altLang="zh-CN" sz="2000" dirty="0" err="1"/>
              <a:t>ultr</a:t>
            </a:r>
            <a:r>
              <a:rPr lang="en-US" altLang="zh-CN" sz="2000" dirty="0"/>
              <a:t>-uva dataset:</a:t>
            </a:r>
          </a:p>
          <a:p>
            <a:pPr lvl="1" algn="just"/>
            <a:r>
              <a:rPr lang="en-US" altLang="zh-CN" sz="2000" dirty="0"/>
              <a:t>A real-world dataset collected from a large commercial search engine, Baidu.com</a:t>
            </a:r>
          </a:p>
          <a:p>
            <a:pPr lvl="1" algn="just"/>
            <a:r>
              <a:rPr lang="en-US" altLang="zh-CN" sz="2000" dirty="0">
                <a:hlinkClick r:id="rId3"/>
              </a:rPr>
              <a:t>https://huggingface.co/datasets/philipphager/baidu-ultr_uva-mlm-ctr</a:t>
            </a:r>
            <a:endParaRPr lang="en-US" altLang="zh-CN" sz="2000" dirty="0"/>
          </a:p>
          <a:p>
            <a:pPr lvl="1"/>
            <a:endParaRPr lang="en-CN" dirty="0"/>
          </a:p>
        </p:txBody>
      </p:sp>
      <p:sp>
        <p:nvSpPr>
          <p:cNvPr id="5" name="Slide Number Placeholder 4">
            <a:extLst>
              <a:ext uri="{FF2B5EF4-FFF2-40B4-BE49-F238E27FC236}">
                <a16:creationId xmlns:a16="http://schemas.microsoft.com/office/drawing/2014/main" id="{824330E8-C86B-2736-2584-8C4378F69A36}"/>
              </a:ext>
            </a:extLst>
          </p:cNvPr>
          <p:cNvSpPr>
            <a:spLocks noGrp="1"/>
          </p:cNvSpPr>
          <p:nvPr>
            <p:ph type="sldNum" sz="quarter" idx="12"/>
          </p:nvPr>
        </p:nvSpPr>
        <p:spPr/>
        <p:txBody>
          <a:bodyPr/>
          <a:lstStyle/>
          <a:p>
            <a:fld id="{B91EE9DE-39C0-45B1-B406-4DEC767CB4A8}" type="slidenum">
              <a:rPr lang="zh-CN" altLang="en-US" smtClean="0"/>
              <a:t>8</a:t>
            </a:fld>
            <a:endParaRPr lang="zh-CN" altLang="en-US" dirty="0"/>
          </a:p>
        </p:txBody>
      </p:sp>
      <p:sp>
        <p:nvSpPr>
          <p:cNvPr id="6" name="Content Placeholder 2">
            <a:extLst>
              <a:ext uri="{FF2B5EF4-FFF2-40B4-BE49-F238E27FC236}">
                <a16:creationId xmlns:a16="http://schemas.microsoft.com/office/drawing/2014/main" id="{4B282FCE-F978-A91C-05AD-C32042D8BF8B}"/>
              </a:ext>
            </a:extLst>
          </p:cNvPr>
          <p:cNvSpPr txBox="1">
            <a:spLocks/>
          </p:cNvSpPr>
          <p:nvPr/>
        </p:nvSpPr>
        <p:spPr>
          <a:xfrm>
            <a:off x="576104" y="4461910"/>
            <a:ext cx="5040917" cy="1730505"/>
          </a:xfrm>
          <a:prstGeom prst="rect">
            <a:avLst/>
          </a:prstGeom>
        </p:spPr>
        <p:txBody>
          <a:bodyPr vert="horz" lIns="115214" tIns="57607" rIns="115214" bIns="57607" rtlCol="0">
            <a:normAutofit/>
          </a:bodyPr>
          <a:lstStyle>
            <a:lvl1pPr marL="431800" indent="-431800" algn="l" defTabSz="1151890" rtl="0" eaLnBrk="1" latinLnBrk="0" hangingPunct="1">
              <a:lnSpc>
                <a:spcPct val="120000"/>
              </a:lnSpc>
              <a:spcBef>
                <a:spcPts val="800"/>
              </a:spcBef>
              <a:buFont typeface="Arial" panose="020B0604020202020204" pitchFamily="34" charset="0"/>
              <a:buChar char="•"/>
              <a:defRPr sz="3200" kern="1200">
                <a:solidFill>
                  <a:schemeClr val="tx1"/>
                </a:solidFill>
                <a:latin typeface="+mn-lt"/>
                <a:ea typeface="+mn-ea"/>
                <a:cs typeface="+mn-cs"/>
              </a:defRPr>
            </a:lvl1pPr>
            <a:lvl2pPr marL="935990" indent="-360045" algn="l" defTabSz="1151890" rtl="0" eaLnBrk="1" latinLnBrk="0" hangingPunct="1">
              <a:lnSpc>
                <a:spcPct val="120000"/>
              </a:lnSpc>
              <a:spcBef>
                <a:spcPts val="800"/>
              </a:spcBef>
              <a:buFont typeface="Arial" panose="020B0604020202020204" pitchFamily="34" charset="0"/>
              <a:buChar char="–"/>
              <a:defRPr sz="2400" kern="1200">
                <a:solidFill>
                  <a:schemeClr val="tx1"/>
                </a:solidFill>
                <a:latin typeface="+mn-lt"/>
                <a:ea typeface="+mn-ea"/>
                <a:cs typeface="+mn-cs"/>
              </a:defRPr>
            </a:lvl2pPr>
            <a:lvl3pPr marL="1440180" indent="-288290" algn="l" defTabSz="1151890" rtl="0" eaLnBrk="1" latinLnBrk="0" hangingPunct="1">
              <a:lnSpc>
                <a:spcPct val="120000"/>
              </a:lnSpc>
              <a:spcBef>
                <a:spcPts val="800"/>
              </a:spcBef>
              <a:buFont typeface="Arial" panose="020B0604020202020204" pitchFamily="34" charset="0"/>
              <a:buChar char="•"/>
              <a:defRPr sz="2000" kern="1200">
                <a:solidFill>
                  <a:schemeClr val="tx1"/>
                </a:solidFill>
                <a:latin typeface="+mn-lt"/>
                <a:ea typeface="+mn-ea"/>
                <a:cs typeface="+mn-cs"/>
              </a:defRPr>
            </a:lvl3pPr>
            <a:lvl4pPr marL="2016125" indent="-288290" algn="l" defTabSz="1151890" rtl="0" eaLnBrk="1" latinLnBrk="0" hangingPunct="1">
              <a:lnSpc>
                <a:spcPct val="120000"/>
              </a:lnSpc>
              <a:spcBef>
                <a:spcPts val="800"/>
              </a:spcBef>
              <a:buFont typeface="Arial" panose="020B0604020202020204" pitchFamily="34" charset="0"/>
              <a:buChar char="–"/>
              <a:defRPr sz="1800" kern="1200">
                <a:solidFill>
                  <a:schemeClr val="tx1"/>
                </a:solidFill>
                <a:latin typeface="+mn-lt"/>
                <a:ea typeface="+mn-ea"/>
                <a:cs typeface="+mn-cs"/>
              </a:defRPr>
            </a:lvl4pPr>
            <a:lvl5pPr marL="2592070" indent="-288290" algn="l" defTabSz="1151890" rtl="0" eaLnBrk="1" latinLnBrk="0" hangingPunct="1">
              <a:lnSpc>
                <a:spcPct val="120000"/>
              </a:lnSpc>
              <a:spcBef>
                <a:spcPts val="800"/>
              </a:spcBef>
              <a:buFont typeface="Arial" panose="020B0604020202020204" pitchFamily="34" charset="0"/>
              <a:buChar char="»"/>
              <a:defRPr sz="1800" kern="1200">
                <a:solidFill>
                  <a:schemeClr val="tx1"/>
                </a:solidFill>
                <a:latin typeface="+mn-lt"/>
                <a:ea typeface="+mn-ea"/>
                <a:cs typeface="+mn-cs"/>
              </a:defRPr>
            </a:lvl5pPr>
            <a:lvl6pPr marL="316865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6pPr>
            <a:lvl7pPr marL="374459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7pPr>
            <a:lvl8pPr marL="432054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8pPr>
            <a:lvl9pPr marL="489648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9pPr>
          </a:lstStyle>
          <a:p>
            <a:pPr lvl="1" algn="just"/>
            <a:r>
              <a:rPr lang="en-US" altLang="zh-CN" sz="2000" dirty="0"/>
              <a:t>The training and test data are sampled from search traffic in different periods.</a:t>
            </a:r>
          </a:p>
          <a:p>
            <a:pPr lvl="1"/>
            <a:endParaRPr lang="en-CN" dirty="0"/>
          </a:p>
        </p:txBody>
      </p:sp>
      <p:pic>
        <p:nvPicPr>
          <p:cNvPr id="4" name="图片 3">
            <a:extLst>
              <a:ext uri="{FF2B5EF4-FFF2-40B4-BE49-F238E27FC236}">
                <a16:creationId xmlns:a16="http://schemas.microsoft.com/office/drawing/2014/main" id="{A6BC47B1-6A4E-BCC0-DB30-FD159D43D401}"/>
              </a:ext>
            </a:extLst>
          </p:cNvPr>
          <p:cNvPicPr>
            <a:picLocks noChangeAspect="1"/>
          </p:cNvPicPr>
          <p:nvPr/>
        </p:nvPicPr>
        <p:blipFill>
          <a:blip r:embed="rId4"/>
          <a:stretch>
            <a:fillRect/>
          </a:stretch>
        </p:blipFill>
        <p:spPr>
          <a:xfrm>
            <a:off x="5977061" y="1139395"/>
            <a:ext cx="4294860" cy="2253660"/>
          </a:xfrm>
          <a:prstGeom prst="rect">
            <a:avLst/>
          </a:prstGeom>
        </p:spPr>
      </p:pic>
      <p:pic>
        <p:nvPicPr>
          <p:cNvPr id="9" name="图片 8">
            <a:extLst>
              <a:ext uri="{FF2B5EF4-FFF2-40B4-BE49-F238E27FC236}">
                <a16:creationId xmlns:a16="http://schemas.microsoft.com/office/drawing/2014/main" id="{30F77CB3-82DF-7314-8824-65F80ADEF944}"/>
              </a:ext>
            </a:extLst>
          </p:cNvPr>
          <p:cNvPicPr>
            <a:picLocks noChangeAspect="1"/>
          </p:cNvPicPr>
          <p:nvPr/>
        </p:nvPicPr>
        <p:blipFill>
          <a:blip r:embed="rId5"/>
          <a:stretch>
            <a:fillRect/>
          </a:stretch>
        </p:blipFill>
        <p:spPr>
          <a:xfrm>
            <a:off x="6121077" y="3600127"/>
            <a:ext cx="4049454" cy="2693655"/>
          </a:xfrm>
          <a:prstGeom prst="rect">
            <a:avLst/>
          </a:prstGeom>
        </p:spPr>
      </p:pic>
    </p:spTree>
    <p:extLst>
      <p:ext uri="{BB962C8B-B14F-4D97-AF65-F5344CB8AC3E}">
        <p14:creationId xmlns:p14="http://schemas.microsoft.com/office/powerpoint/2010/main" val="414687392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BB1CD-F10A-7047-958B-2B77E9433D3E}"/>
              </a:ext>
            </a:extLst>
          </p:cNvPr>
          <p:cNvSpPr>
            <a:spLocks noGrp="1"/>
          </p:cNvSpPr>
          <p:nvPr>
            <p:ph type="title"/>
          </p:nvPr>
        </p:nvSpPr>
        <p:spPr/>
        <p:txBody>
          <a:bodyPr>
            <a:noAutofit/>
          </a:bodyPr>
          <a:lstStyle/>
          <a:p>
            <a:r>
              <a:rPr lang="en-US" altLang="zh-CN" sz="3200" dirty="0"/>
              <a:t>Distributionally Robust Unbiased Learning to Rank</a:t>
            </a:r>
            <a:endParaRPr lang="en-CN" sz="3200" dirty="0"/>
          </a:p>
        </p:txBody>
      </p:sp>
      <p:sp>
        <p:nvSpPr>
          <p:cNvPr id="3" name="Content Placeholder 2">
            <a:extLst>
              <a:ext uri="{FF2B5EF4-FFF2-40B4-BE49-F238E27FC236}">
                <a16:creationId xmlns:a16="http://schemas.microsoft.com/office/drawing/2014/main" id="{3DA25A28-FDA2-FE4E-B189-E267FAF00E18}"/>
              </a:ext>
            </a:extLst>
          </p:cNvPr>
          <p:cNvSpPr>
            <a:spLocks noGrp="1"/>
          </p:cNvSpPr>
          <p:nvPr>
            <p:ph idx="1"/>
          </p:nvPr>
        </p:nvSpPr>
        <p:spPr>
          <a:xfrm>
            <a:off x="576104" y="1339537"/>
            <a:ext cx="10369867" cy="4708625"/>
          </a:xfrm>
        </p:spPr>
        <p:txBody>
          <a:bodyPr>
            <a:normAutofit/>
          </a:bodyPr>
          <a:lstStyle/>
          <a:p>
            <a:pPr algn="just"/>
            <a:r>
              <a:rPr lang="en-US" altLang="zh-CN" sz="2000" dirty="0"/>
              <a:t>Since the test distribution of ULTR is constantly changing over time and is unknown at the training time, the domain transfer learning methods, such as instance reweighting and feature alignment, can not be used to solve the distribution shift problem.</a:t>
            </a:r>
          </a:p>
          <a:p>
            <a:pPr algn="just"/>
            <a:r>
              <a:rPr lang="en-US" altLang="zh-CN" sz="2000" dirty="0"/>
              <a:t>Our main idea is to </a:t>
            </a:r>
            <a:r>
              <a:rPr lang="en-US" altLang="zh-CN" sz="2000" b="1" dirty="0"/>
              <a:t>introduce the group distributionally robust optimization (group-DRO) algorithm</a:t>
            </a:r>
            <a:r>
              <a:rPr lang="en-US" altLang="zh-CN" sz="2000" dirty="0"/>
              <a:t> into the existing ULTR methods to enhance their robustness to distribution shifts.</a:t>
            </a:r>
          </a:p>
          <a:p>
            <a:pPr lvl="1" algn="just"/>
            <a:r>
              <a:rPr lang="en-US" altLang="zh-CN" sz="1800" dirty="0"/>
              <a:t>Different from empirical risk minimization (ERM) that follows the I.I.D. assumption, DRO minimizes the training loss under the </a:t>
            </a:r>
            <a:r>
              <a:rPr lang="en-US" altLang="zh-CN" sz="1800" b="1" dirty="0"/>
              <a:t>worst-case</a:t>
            </a:r>
            <a:r>
              <a:rPr lang="en-US" altLang="zh-CN" sz="1800" dirty="0"/>
              <a:t> distribution at each step.</a:t>
            </a:r>
          </a:p>
          <a:p>
            <a:pPr lvl="1" algn="just"/>
            <a:r>
              <a:rPr lang="en-US" altLang="zh-CN" sz="1800" dirty="0"/>
              <a:t>Specifically, we design two group distributionally robust optimization (group-DRO) frameworks for the existing ULTR methods, one using the pointwise click prediction loss and the other using the listwise counterfactual ranking loss.</a:t>
            </a:r>
          </a:p>
        </p:txBody>
      </p:sp>
      <p:sp>
        <p:nvSpPr>
          <p:cNvPr id="5" name="Slide Number Placeholder 4">
            <a:extLst>
              <a:ext uri="{FF2B5EF4-FFF2-40B4-BE49-F238E27FC236}">
                <a16:creationId xmlns:a16="http://schemas.microsoft.com/office/drawing/2014/main" id="{0FE8F4C6-BC88-9940-A008-1ADF8A7BEC85}"/>
              </a:ext>
            </a:extLst>
          </p:cNvPr>
          <p:cNvSpPr>
            <a:spLocks noGrp="1"/>
          </p:cNvSpPr>
          <p:nvPr>
            <p:ph type="sldNum" sz="quarter" idx="12"/>
          </p:nvPr>
        </p:nvSpPr>
        <p:spPr/>
        <p:txBody>
          <a:bodyPr/>
          <a:lstStyle/>
          <a:p>
            <a:fld id="{B91EE9DE-39C0-45B1-B406-4DEC767CB4A8}" type="slidenum">
              <a:rPr lang="zh-CN" altLang="en-US" smtClean="0"/>
              <a:t>9</a:t>
            </a:fld>
            <a:endParaRPr lang="zh-CN" altLang="en-US"/>
          </a:p>
        </p:txBody>
      </p:sp>
    </p:spTree>
    <p:extLst>
      <p:ext uri="{BB962C8B-B14F-4D97-AF65-F5344CB8AC3E}">
        <p14:creationId xmlns:p14="http://schemas.microsoft.com/office/powerpoint/2010/main" val="2731871778"/>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CFE21-258E-C34A-8B1F-5D5B3595C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F8EF1-66D0-3F34-D4DA-722551727EE7}"/>
              </a:ext>
            </a:extLst>
          </p:cNvPr>
          <p:cNvSpPr>
            <a:spLocks noGrp="1"/>
          </p:cNvSpPr>
          <p:nvPr>
            <p:ph type="title"/>
          </p:nvPr>
        </p:nvSpPr>
        <p:spPr/>
        <p:txBody>
          <a:bodyPr>
            <a:noAutofit/>
          </a:bodyPr>
          <a:lstStyle/>
          <a:p>
            <a:r>
              <a:rPr lang="en-US" altLang="zh-CN" sz="3200" dirty="0"/>
              <a:t>Distributionally Robust Unbiased Learning to Rank for Click Modeling</a:t>
            </a:r>
            <a:endParaRPr lang="en-CN" sz="32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6AC1712-ADAE-004B-BAC8-F69B06D089A7}"/>
                  </a:ext>
                </a:extLst>
              </p:cNvPr>
              <p:cNvSpPr>
                <a:spLocks noGrp="1"/>
              </p:cNvSpPr>
              <p:nvPr>
                <p:ph idx="1"/>
              </p:nvPr>
            </p:nvSpPr>
            <p:spPr>
              <a:xfrm>
                <a:off x="576104" y="1512042"/>
                <a:ext cx="10369867" cy="2520133"/>
              </a:xfrm>
            </p:spPr>
            <p:txBody>
              <a:bodyPr>
                <a:noAutofit/>
              </a:bodyPr>
              <a:lstStyle/>
              <a:p>
                <a:pPr algn="just"/>
                <a:r>
                  <a:rPr lang="en-US" altLang="zh-CN" sz="2000" b="1" dirty="0"/>
                  <a:t>Group-DRO framework for click modeling</a:t>
                </a:r>
              </a:p>
              <a:p>
                <a:pPr lvl="1" algn="just"/>
                <a:r>
                  <a:rPr lang="en-US" altLang="zh-CN" sz="1600" dirty="0"/>
                  <a:t>We assume that the training </a:t>
                </a:r>
                <a:r>
                  <a:rPr lang="zh-CN" altLang="en-US" sz="1600" dirty="0"/>
                  <a:t>𝑞</a:t>
                </a:r>
                <a:r>
                  <a:rPr lang="en-US" altLang="zh-CN" sz="1600" dirty="0"/>
                  <a:t>-</a:t>
                </a:r>
                <a:r>
                  <a:rPr lang="zh-CN" altLang="en-US" sz="1600" dirty="0"/>
                  <a:t>𝑑 </a:t>
                </a:r>
                <a:r>
                  <a:rPr lang="en-US" altLang="zh-CN" sz="1600" dirty="0"/>
                  <a:t>pairs come from </a:t>
                </a:r>
                <a:r>
                  <a:rPr lang="zh-CN" altLang="en-US" sz="1600" dirty="0"/>
                  <a:t>𝑧 </a:t>
                </a:r>
                <a:r>
                  <a:rPr lang="en-US" altLang="zh-CN" sz="1600" dirty="0"/>
                  <a:t>groups and the distribution shifts between the training and test sets can be expressed as the changes in the group weights </a:t>
                </a:r>
                <a:r>
                  <a:rPr lang="en-US" altLang="zh-CN" sz="1600" b="1" dirty="0"/>
                  <a:t>a</a:t>
                </a:r>
                <a:r>
                  <a:rPr lang="en-US" altLang="zh-CN" sz="1600" dirty="0"/>
                  <a:t> = (</a:t>
                </a:r>
                <a:r>
                  <a:rPr lang="zh-CN" altLang="en-US" sz="1600" dirty="0"/>
                  <a:t>𝑎</a:t>
                </a:r>
                <a:r>
                  <a:rPr lang="en-US" altLang="zh-CN" sz="1600" baseline="-25000" dirty="0"/>
                  <a:t>1</a:t>
                </a:r>
                <a:r>
                  <a:rPr lang="en-US" altLang="zh-CN" sz="1600" dirty="0"/>
                  <a:t>,</a:t>
                </a:r>
                <a:r>
                  <a:rPr lang="zh-CN" altLang="en-US" sz="1600" dirty="0"/>
                  <a:t>𝑎</a:t>
                </a:r>
                <a:r>
                  <a:rPr lang="en-US" altLang="zh-CN" sz="1600" baseline="-25000" dirty="0"/>
                  <a:t>2</a:t>
                </a:r>
                <a:r>
                  <a:rPr lang="en-US" altLang="zh-CN" sz="1600" dirty="0"/>
                  <a:t>,...,</a:t>
                </a:r>
                <a:r>
                  <a:rPr lang="zh-CN" altLang="en-US" sz="1600" dirty="0"/>
                  <a:t>𝑎</a:t>
                </a:r>
                <a:r>
                  <a:rPr lang="zh-CN" altLang="en-US" sz="1600" baseline="-25000" dirty="0"/>
                  <a:t>𝑧</a:t>
                </a:r>
                <a:r>
                  <a:rPr lang="en-US" altLang="zh-CN" sz="1600" dirty="0"/>
                  <a:t>). </a:t>
                </a:r>
              </a:p>
              <a:p>
                <a:pPr lvl="1" algn="just"/>
                <a:r>
                  <a:rPr lang="en-US" altLang="zh-CN" sz="1600" dirty="0"/>
                  <a:t>Let </a:t>
                </a:r>
                <a:r>
                  <a:rPr lang="zh-CN" altLang="en-US" sz="1600" dirty="0"/>
                  <a:t>𝐴</a:t>
                </a:r>
                <a:r>
                  <a:rPr lang="zh-CN" altLang="en-US" sz="1600" baseline="-25000" dirty="0"/>
                  <a:t>𝑔</a:t>
                </a:r>
                <a:r>
                  <a:rPr lang="zh-CN" altLang="en-US" sz="1600" dirty="0"/>
                  <a:t> </a:t>
                </a:r>
                <a:r>
                  <a:rPr lang="en-US" altLang="zh-CN" sz="1600" dirty="0"/>
                  <a:t>denote the distribution of the </a:t>
                </a:r>
                <a:r>
                  <a:rPr lang="zh-CN" altLang="en-US" sz="1600" dirty="0"/>
                  <a:t>𝑔</a:t>
                </a:r>
                <a:r>
                  <a:rPr lang="en-US" altLang="zh-CN" sz="1600" dirty="0"/>
                  <a:t>-</a:t>
                </a:r>
                <a:r>
                  <a:rPr lang="en-US" altLang="zh-CN" sz="1600" dirty="0" err="1"/>
                  <a:t>th</a:t>
                </a:r>
                <a:r>
                  <a:rPr lang="en-US" altLang="zh-CN" sz="1600" dirty="0"/>
                  <a:t> group of </a:t>
                </a:r>
                <a:r>
                  <a:rPr lang="zh-CN" altLang="en-US" sz="1600" dirty="0"/>
                  <a:t>𝑞</a:t>
                </a:r>
                <a:r>
                  <a:rPr lang="en-US" altLang="zh-CN" sz="1600" dirty="0"/>
                  <a:t>-</a:t>
                </a:r>
                <a:r>
                  <a:rPr lang="zh-CN" altLang="en-US" sz="1600" dirty="0"/>
                  <a:t>𝑑 </a:t>
                </a:r>
                <a:r>
                  <a:rPr lang="en-US" altLang="zh-CN" sz="1600" dirty="0"/>
                  <a:t>pairs, we can define an </a:t>
                </a:r>
                <a:r>
                  <a:rPr lang="en-US" altLang="zh-CN" sz="1600" b="1" dirty="0"/>
                  <a:t>ambiguity set </a:t>
                </a:r>
                <a14:m>
                  <m:oMath xmlns:m="http://schemas.openxmlformats.org/officeDocument/2006/math">
                    <m:r>
                      <a:rPr lang="en-US" altLang="zh-CN" sz="1600" b="0" i="0" smtClean="0">
                        <a:latin typeface="Cambria Math" panose="02040503050406030204" pitchFamily="18" charset="0"/>
                      </a:rPr>
                      <m:t>{</m:t>
                    </m:r>
                    <m:nary>
                      <m:naryPr>
                        <m:chr m:val="∑"/>
                        <m:limLoc m:val="subSup"/>
                        <m:ctrlPr>
                          <a:rPr lang="en-US" altLang="zh-CN" sz="1600" i="1" smtClean="0">
                            <a:latin typeface="Cambria Math" panose="02040503050406030204" pitchFamily="18" charset="0"/>
                          </a:rPr>
                        </m:ctrlPr>
                      </m:naryPr>
                      <m:sub>
                        <m:r>
                          <m:rPr>
                            <m:brk m:alnAt="25"/>
                          </m:rPr>
                          <a:rPr lang="en-US" altLang="zh-CN" sz="1600" b="0" i="1" smtClean="0">
                            <a:latin typeface="Cambria Math" panose="02040503050406030204" pitchFamily="18" charset="0"/>
                          </a:rPr>
                          <m:t>𝑔</m:t>
                        </m:r>
                      </m:sub>
                      <m:sup>
                        <m:r>
                          <a:rPr lang="en-US" altLang="zh-CN" sz="1600" b="0" i="1" smtClean="0">
                            <a:latin typeface="Cambria Math" panose="02040503050406030204" pitchFamily="18" charset="0"/>
                          </a:rPr>
                          <m:t>𝑧</m:t>
                        </m:r>
                      </m:sup>
                      <m:e>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𝑎</m:t>
                            </m:r>
                          </m:e>
                          <m:sub>
                            <m:r>
                              <a:rPr lang="en-US" altLang="zh-CN" sz="1600" b="0" i="1" smtClean="0">
                                <a:latin typeface="Cambria Math" panose="02040503050406030204" pitchFamily="18" charset="0"/>
                              </a:rPr>
                              <m:t>𝑔</m:t>
                            </m:r>
                          </m:sub>
                        </m:sSub>
                        <m:sSub>
                          <m:sSubPr>
                            <m:ctrlPr>
                              <a:rPr lang="en-US" altLang="zh-CN" sz="1600" i="1">
                                <a:latin typeface="Cambria Math" panose="02040503050406030204" pitchFamily="18" charset="0"/>
                              </a:rPr>
                            </m:ctrlPr>
                          </m:sSubPr>
                          <m:e>
                            <m:r>
                              <a:rPr lang="en-US" altLang="zh-CN" sz="1600" b="0" i="1" smtClean="0">
                                <a:latin typeface="Cambria Math" panose="02040503050406030204" pitchFamily="18" charset="0"/>
                              </a:rPr>
                              <m:t>𝐴</m:t>
                            </m:r>
                          </m:e>
                          <m:sub>
                            <m:r>
                              <a:rPr lang="en-US" altLang="zh-CN" sz="1600" i="1">
                                <a:latin typeface="Cambria Math" panose="02040503050406030204" pitchFamily="18" charset="0"/>
                              </a:rPr>
                              <m:t>𝑔</m:t>
                            </m:r>
                          </m:sub>
                        </m:sSub>
                        <m:r>
                          <m:rPr>
                            <m:nor/>
                          </m:rPr>
                          <a:rPr lang="en-US" altLang="zh-CN" sz="1600" i="0" smtClean="0">
                            <a:latin typeface="Cambria Math" panose="02040503050406030204" pitchFamily="18" charset="0"/>
                          </a:rPr>
                          <m:t>|</m:t>
                        </m:r>
                        <m:r>
                          <m:rPr>
                            <m:nor/>
                          </m:rPr>
                          <a:rPr lang="en-US" altLang="zh-CN" sz="1600" b="1" dirty="0"/>
                          <m:t>a</m:t>
                        </m:r>
                      </m:e>
                    </m:nary>
                    <m:r>
                      <a:rPr lang="en-US" altLang="zh-CN" sz="1600" i="1" smtClean="0">
                        <a:latin typeface="Cambria Math" panose="02040503050406030204" pitchFamily="18" charset="0"/>
                        <a:ea typeface="Cambria Math" panose="02040503050406030204" pitchFamily="18" charset="0"/>
                      </a:rPr>
                      <m:t>∈</m:t>
                    </m:r>
                    <m:sSub>
                      <m:sSubPr>
                        <m:ctrlPr>
                          <a:rPr lang="en-US" altLang="zh-CN" sz="1600" i="1" smtClean="0">
                            <a:latin typeface="Cambria Math" panose="02040503050406030204" pitchFamily="18" charset="0"/>
                            <a:ea typeface="Cambria Math" panose="02040503050406030204" pitchFamily="18" charset="0"/>
                          </a:rPr>
                        </m:ctrlPr>
                      </m:sSubPr>
                      <m:e>
                        <m:r>
                          <a:rPr lang="en-US" altLang="zh-CN" sz="1600" i="1" smtClean="0">
                            <a:latin typeface="Cambria Math" panose="02040503050406030204" pitchFamily="18" charset="0"/>
                            <a:ea typeface="Cambria Math" panose="02040503050406030204" pitchFamily="18" charset="0"/>
                          </a:rPr>
                          <m:t>∆</m:t>
                        </m:r>
                      </m:e>
                      <m:sub>
                        <m:r>
                          <a:rPr lang="en-US" altLang="zh-CN" sz="1600" b="0" i="1" smtClean="0">
                            <a:latin typeface="Cambria Math" panose="02040503050406030204" pitchFamily="18" charset="0"/>
                            <a:ea typeface="Cambria Math" panose="02040503050406030204" pitchFamily="18" charset="0"/>
                          </a:rPr>
                          <m:t>𝑧</m:t>
                        </m:r>
                      </m:sub>
                    </m:sSub>
                    <m:r>
                      <a:rPr lang="en-US" altLang="zh-CN" sz="1600" b="0" i="1" smtClean="0">
                        <a:latin typeface="Cambria Math" panose="02040503050406030204" pitchFamily="18" charset="0"/>
                      </a:rPr>
                      <m:t>}</m:t>
                    </m:r>
                  </m:oMath>
                </a14:m>
                <a:r>
                  <a:rPr lang="en-US" altLang="zh-CN" sz="1600" dirty="0"/>
                  <a:t> to model the range of the unknown test distribution, where </a:t>
                </a:r>
                <a14:m>
                  <m:oMath xmlns:m="http://schemas.openxmlformats.org/officeDocument/2006/math">
                    <m:sSub>
                      <m:sSubPr>
                        <m:ctrlPr>
                          <a:rPr lang="en-US" altLang="zh-CN" sz="1600" i="1">
                            <a:latin typeface="Cambria Math" panose="02040503050406030204" pitchFamily="18" charset="0"/>
                            <a:ea typeface="Cambria Math" panose="02040503050406030204" pitchFamily="18" charset="0"/>
                          </a:rPr>
                        </m:ctrlPr>
                      </m:sSubPr>
                      <m:e>
                        <m:r>
                          <a:rPr lang="en-US" altLang="zh-CN" sz="1600" i="1">
                            <a:latin typeface="Cambria Math" panose="02040503050406030204" pitchFamily="18" charset="0"/>
                            <a:ea typeface="Cambria Math" panose="02040503050406030204" pitchFamily="18" charset="0"/>
                          </a:rPr>
                          <m:t>∆</m:t>
                        </m:r>
                      </m:e>
                      <m:sub>
                        <m:r>
                          <a:rPr lang="en-US" altLang="zh-CN" sz="1600" i="1">
                            <a:latin typeface="Cambria Math" panose="02040503050406030204" pitchFamily="18" charset="0"/>
                            <a:ea typeface="Cambria Math" panose="02040503050406030204" pitchFamily="18" charset="0"/>
                          </a:rPr>
                          <m:t>𝑧</m:t>
                        </m:r>
                      </m:sub>
                    </m:sSub>
                    <m:r>
                      <a:rPr lang="en-US" altLang="zh-CN" sz="1600" i="1">
                        <a:latin typeface="Cambria Math" panose="02040503050406030204" pitchFamily="18" charset="0"/>
                        <a:ea typeface="Cambria Math" panose="02040503050406030204" pitchFamily="18" charset="0"/>
                      </a:rPr>
                      <m:t> </m:t>
                    </m:r>
                  </m:oMath>
                </a14:m>
                <a:r>
                  <a:rPr lang="en-US" altLang="zh-CN" sz="1600" dirty="0"/>
                  <a:t>is the (</a:t>
                </a:r>
                <a:r>
                  <a:rPr lang="zh-CN" altLang="en-US" sz="1600" dirty="0"/>
                  <a:t>𝑧 −</a:t>
                </a:r>
                <a:r>
                  <a:rPr lang="en-US" altLang="zh-CN" sz="1600" dirty="0"/>
                  <a:t>1) dimensional simplex.</a:t>
                </a:r>
              </a:p>
              <a:p>
                <a:pPr lvl="1" algn="just"/>
                <a:r>
                  <a:rPr lang="en-US" altLang="zh-CN" sz="1600" dirty="0"/>
                  <a:t>The Group-DRO framework can be written as:</a:t>
                </a:r>
              </a:p>
              <a:p>
                <a:pPr lvl="1" algn="just"/>
                <a:endParaRPr lang="en-US" altLang="zh-CN" sz="1600" dirty="0"/>
              </a:p>
              <a:p>
                <a:pPr marL="575945" lvl="1" indent="0" algn="just">
                  <a:buNone/>
                </a:pPr>
                <a:endParaRPr lang="en-US" altLang="zh-CN" sz="1800" dirty="0"/>
              </a:p>
              <a:p>
                <a:pPr marL="575945" lvl="1" indent="0" algn="just">
                  <a:buNone/>
                </a:pPr>
                <a:endParaRPr lang="en-US" altLang="zh-CN" sz="1100" dirty="0"/>
              </a:p>
              <a:p>
                <a:pPr marL="575945" lvl="1" indent="0" algn="just">
                  <a:buNone/>
                </a:pPr>
                <a:r>
                  <a:rPr lang="en-US" altLang="zh-CN" sz="1600" dirty="0"/>
                  <a:t>where </a:t>
                </a:r>
                <a14:m>
                  <m:oMath xmlns:m="http://schemas.openxmlformats.org/officeDocument/2006/math">
                    <m:sSub>
                      <m:sSubPr>
                        <m:ctrlPr>
                          <a:rPr lang="en-US" altLang="zh-CN" sz="1600" i="1" smtClean="0">
                            <a:latin typeface="Cambria Math" panose="02040503050406030204" pitchFamily="18" charset="0"/>
                          </a:rPr>
                        </m:ctrlPr>
                      </m:sSub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𝐴</m:t>
                            </m:r>
                          </m:e>
                        </m:acc>
                      </m:e>
                      <m:sub>
                        <m:r>
                          <a:rPr lang="en-US" altLang="zh-CN" sz="1600" b="0" i="1" smtClean="0">
                            <a:latin typeface="Cambria Math" panose="02040503050406030204" pitchFamily="18" charset="0"/>
                          </a:rPr>
                          <m:t>𝑔</m:t>
                        </m:r>
                      </m:sub>
                    </m:sSub>
                  </m:oMath>
                </a14:m>
                <a:r>
                  <a:rPr lang="en-US" altLang="zh-CN" sz="1600" dirty="0"/>
                  <a:t> denotes the empirical distribution of the </a:t>
                </a:r>
                <a:r>
                  <a:rPr lang="zh-CN" altLang="en-US" sz="1600" dirty="0"/>
                  <a:t>𝑔</a:t>
                </a:r>
                <a:r>
                  <a:rPr lang="en-US" altLang="zh-CN" sz="1600" dirty="0"/>
                  <a:t>-</a:t>
                </a:r>
                <a:r>
                  <a:rPr lang="en-US" altLang="zh-CN" sz="1600" dirty="0" err="1"/>
                  <a:t>th</a:t>
                </a:r>
                <a:r>
                  <a:rPr lang="en-US" altLang="zh-CN" sz="1600" dirty="0"/>
                  <a:t> group of </a:t>
                </a:r>
                <a:r>
                  <a:rPr lang="zh-CN" altLang="en-US" sz="1600" dirty="0"/>
                  <a:t>𝑞</a:t>
                </a:r>
                <a:r>
                  <a:rPr lang="en-US" altLang="zh-CN" sz="1600" dirty="0"/>
                  <a:t>-</a:t>
                </a:r>
                <a:r>
                  <a:rPr lang="zh-CN" altLang="en-US" sz="1600" dirty="0"/>
                  <a:t>𝑑 </a:t>
                </a:r>
                <a:r>
                  <a:rPr lang="en-US" altLang="zh-CN" sz="1600" dirty="0"/>
                  <a:t>pairs in the training data, </a:t>
                </a:r>
                <a:r>
                  <a:rPr lang="zh-CN" altLang="en-US" sz="1600" dirty="0"/>
                  <a:t>𝜆 </a:t>
                </a:r>
                <a:r>
                  <a:rPr lang="en-US" altLang="zh-CN" sz="1600" dirty="0"/>
                  <a:t>is a hyperparameter controlling the degree of regularization, and Dis(·) measures the distance between two vectors. </a:t>
                </a:r>
              </a:p>
            </p:txBody>
          </p:sp>
        </mc:Choice>
        <mc:Fallback>
          <p:sp>
            <p:nvSpPr>
              <p:cNvPr id="3" name="Content Placeholder 2">
                <a:extLst>
                  <a:ext uri="{FF2B5EF4-FFF2-40B4-BE49-F238E27FC236}">
                    <a16:creationId xmlns:a16="http://schemas.microsoft.com/office/drawing/2014/main" id="{C6AC1712-ADAE-004B-BAC8-F69B06D089A7}"/>
                  </a:ext>
                </a:extLst>
              </p:cNvPr>
              <p:cNvSpPr>
                <a:spLocks noGrp="1" noRot="1" noChangeAspect="1" noMove="1" noResize="1" noEditPoints="1" noAdjustHandles="1" noChangeArrowheads="1" noChangeShapeType="1" noTextEdit="1"/>
              </p:cNvSpPr>
              <p:nvPr>
                <p:ph idx="1"/>
              </p:nvPr>
            </p:nvSpPr>
            <p:spPr>
              <a:xfrm>
                <a:off x="576104" y="1512042"/>
                <a:ext cx="10369867" cy="2520133"/>
              </a:xfrm>
              <a:blipFill>
                <a:blip r:embed="rId3"/>
                <a:stretch>
                  <a:fillRect l="-353" r="-59" b="-100242"/>
                </a:stretch>
              </a:blipFill>
            </p:spPr>
            <p:txBody>
              <a:bodyPr/>
              <a:lstStyle/>
              <a:p>
                <a:r>
                  <a:rPr lang="zh-CN" altLang="en-US">
                    <a:noFill/>
                  </a:rPr>
                  <a:t> </a:t>
                </a:r>
              </a:p>
            </p:txBody>
          </p:sp>
        </mc:Fallback>
      </mc:AlternateContent>
      <p:sp>
        <p:nvSpPr>
          <p:cNvPr id="5" name="Slide Number Placeholder 4">
            <a:extLst>
              <a:ext uri="{FF2B5EF4-FFF2-40B4-BE49-F238E27FC236}">
                <a16:creationId xmlns:a16="http://schemas.microsoft.com/office/drawing/2014/main" id="{C781288E-950F-3EDF-193C-56C92105096A}"/>
              </a:ext>
            </a:extLst>
          </p:cNvPr>
          <p:cNvSpPr>
            <a:spLocks noGrp="1"/>
          </p:cNvSpPr>
          <p:nvPr>
            <p:ph type="sldNum" sz="quarter" idx="12"/>
          </p:nvPr>
        </p:nvSpPr>
        <p:spPr/>
        <p:txBody>
          <a:bodyPr/>
          <a:lstStyle/>
          <a:p>
            <a:fld id="{B91EE9DE-39C0-45B1-B406-4DEC767CB4A8}" type="slidenum">
              <a:rPr lang="zh-CN" altLang="en-US" smtClean="0"/>
              <a:t>10</a:t>
            </a:fld>
            <a:endParaRPr lang="zh-CN" altLang="en-US"/>
          </a:p>
        </p:txBody>
      </p:sp>
      <p:pic>
        <p:nvPicPr>
          <p:cNvPr id="6" name="图片 5">
            <a:extLst>
              <a:ext uri="{FF2B5EF4-FFF2-40B4-BE49-F238E27FC236}">
                <a16:creationId xmlns:a16="http://schemas.microsoft.com/office/drawing/2014/main" id="{8565FC6F-0294-1AEC-8DB5-3890C6842562}"/>
              </a:ext>
            </a:extLst>
          </p:cNvPr>
          <p:cNvPicPr>
            <a:picLocks noChangeAspect="1"/>
          </p:cNvPicPr>
          <p:nvPr/>
        </p:nvPicPr>
        <p:blipFill>
          <a:blip r:embed="rId4"/>
          <a:stretch>
            <a:fillRect/>
          </a:stretch>
        </p:blipFill>
        <p:spPr>
          <a:xfrm>
            <a:off x="2188684" y="4497726"/>
            <a:ext cx="6657105" cy="829366"/>
          </a:xfrm>
          <a:prstGeom prst="rect">
            <a:avLst/>
          </a:prstGeom>
        </p:spPr>
      </p:pic>
      <p:pic>
        <p:nvPicPr>
          <p:cNvPr id="4" name="图片 3">
            <a:extLst>
              <a:ext uri="{FF2B5EF4-FFF2-40B4-BE49-F238E27FC236}">
                <a16:creationId xmlns:a16="http://schemas.microsoft.com/office/drawing/2014/main" id="{BE81EAEC-4A50-64B6-AFA6-3864B26407A5}"/>
              </a:ext>
            </a:extLst>
          </p:cNvPr>
          <p:cNvPicPr>
            <a:picLocks noChangeAspect="1"/>
          </p:cNvPicPr>
          <p:nvPr/>
        </p:nvPicPr>
        <p:blipFill>
          <a:blip r:embed="rId5"/>
          <a:srcRect t="1" r="50000" b="-8166"/>
          <a:stretch>
            <a:fillRect/>
          </a:stretch>
        </p:blipFill>
        <p:spPr>
          <a:xfrm>
            <a:off x="6894561" y="4079750"/>
            <a:ext cx="1962820" cy="496550"/>
          </a:xfrm>
          <a:prstGeom prst="rect">
            <a:avLst/>
          </a:prstGeom>
        </p:spPr>
      </p:pic>
      <p:pic>
        <p:nvPicPr>
          <p:cNvPr id="8" name="图片 7">
            <a:extLst>
              <a:ext uri="{FF2B5EF4-FFF2-40B4-BE49-F238E27FC236}">
                <a16:creationId xmlns:a16="http://schemas.microsoft.com/office/drawing/2014/main" id="{EEE63D9D-E561-E3C0-2BF6-B9E06C410268}"/>
              </a:ext>
            </a:extLst>
          </p:cNvPr>
          <p:cNvPicPr>
            <a:picLocks noChangeAspect="1"/>
          </p:cNvPicPr>
          <p:nvPr/>
        </p:nvPicPr>
        <p:blipFill>
          <a:blip r:embed="rId6"/>
          <a:stretch>
            <a:fillRect/>
          </a:stretch>
        </p:blipFill>
        <p:spPr>
          <a:xfrm>
            <a:off x="8857381" y="4188871"/>
            <a:ext cx="347075" cy="250043"/>
          </a:xfrm>
          <a:prstGeom prst="rect">
            <a:avLst/>
          </a:prstGeom>
        </p:spPr>
      </p:pic>
      <p:pic>
        <p:nvPicPr>
          <p:cNvPr id="9" name="图片 8">
            <a:extLst>
              <a:ext uri="{FF2B5EF4-FFF2-40B4-BE49-F238E27FC236}">
                <a16:creationId xmlns:a16="http://schemas.microsoft.com/office/drawing/2014/main" id="{C0545356-0F52-7561-0722-EFCD8C27A6E7}"/>
              </a:ext>
            </a:extLst>
          </p:cNvPr>
          <p:cNvPicPr>
            <a:picLocks noChangeAspect="1"/>
          </p:cNvPicPr>
          <p:nvPr/>
        </p:nvPicPr>
        <p:blipFill>
          <a:blip r:embed="rId5"/>
          <a:srcRect l="62366"/>
          <a:stretch>
            <a:fillRect/>
          </a:stretch>
        </p:blipFill>
        <p:spPr>
          <a:xfrm>
            <a:off x="9226671" y="4187502"/>
            <a:ext cx="1477368" cy="459064"/>
          </a:xfrm>
          <a:prstGeom prst="rect">
            <a:avLst/>
          </a:prstGeom>
        </p:spPr>
      </p:pic>
      <p:sp>
        <p:nvSpPr>
          <p:cNvPr id="10" name="文本框 9">
            <a:extLst>
              <a:ext uri="{FF2B5EF4-FFF2-40B4-BE49-F238E27FC236}">
                <a16:creationId xmlns:a16="http://schemas.microsoft.com/office/drawing/2014/main" id="{E4446BBD-18D2-4044-8BEC-EDE6AE061DB7}"/>
              </a:ext>
            </a:extLst>
          </p:cNvPr>
          <p:cNvSpPr txBox="1"/>
          <p:nvPr/>
        </p:nvSpPr>
        <p:spPr>
          <a:xfrm>
            <a:off x="6894561" y="3692459"/>
            <a:ext cx="3888432" cy="954107"/>
          </a:xfrm>
          <a:prstGeom prst="rect">
            <a:avLst/>
          </a:prstGeom>
          <a:noFill/>
          <a:ln w="19050">
            <a:solidFill>
              <a:srgbClr val="FF0000"/>
            </a:solidFill>
            <a:prstDash val="sysDot"/>
          </a:ln>
        </p:spPr>
        <p:txBody>
          <a:bodyPr wrap="square" rtlCol="0">
            <a:spAutoFit/>
          </a:bodyPr>
          <a:lstStyle/>
          <a:p>
            <a:r>
              <a:rPr lang="en-US" altLang="zh-CN" sz="1400" dirty="0">
                <a:solidFill>
                  <a:srgbClr val="FF0000"/>
                </a:solidFill>
              </a:rPr>
              <a:t>Remind that the traditional CM loss is:</a:t>
            </a:r>
          </a:p>
          <a:p>
            <a:endParaRPr lang="en-US" altLang="zh-CN" sz="1400" dirty="0">
              <a:solidFill>
                <a:srgbClr val="FF0000"/>
              </a:solidFill>
            </a:endParaRPr>
          </a:p>
          <a:p>
            <a:endParaRPr lang="en-US" altLang="zh-CN" sz="1400" dirty="0">
              <a:solidFill>
                <a:srgbClr val="FF0000"/>
              </a:solidFill>
            </a:endParaRPr>
          </a:p>
          <a:p>
            <a:endParaRPr lang="zh-CN" altLang="en-US" sz="1400" dirty="0">
              <a:solidFill>
                <a:srgbClr val="FF0000"/>
              </a:solidFill>
            </a:endParaRPr>
          </a:p>
        </p:txBody>
      </p:sp>
    </p:spTree>
    <p:extLst>
      <p:ext uri="{BB962C8B-B14F-4D97-AF65-F5344CB8AC3E}">
        <p14:creationId xmlns:p14="http://schemas.microsoft.com/office/powerpoint/2010/main" val="2980783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36E76-21C2-94F5-E2E5-6ACCD7EF3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CE1CD-465A-407F-E443-1A8035270B04}"/>
              </a:ext>
            </a:extLst>
          </p:cNvPr>
          <p:cNvSpPr>
            <a:spLocks noGrp="1"/>
          </p:cNvSpPr>
          <p:nvPr>
            <p:ph type="title"/>
          </p:nvPr>
        </p:nvSpPr>
        <p:spPr/>
        <p:txBody>
          <a:bodyPr>
            <a:noAutofit/>
          </a:bodyPr>
          <a:lstStyle/>
          <a:p>
            <a:r>
              <a:rPr lang="en-US" altLang="zh-CN" sz="3200" dirty="0"/>
              <a:t>Distributionally Robust Unbiased Learning to Rank for Click Modeling</a:t>
            </a:r>
            <a:endParaRPr lang="en-CN" sz="3200" dirty="0"/>
          </a:p>
        </p:txBody>
      </p:sp>
      <p:sp>
        <p:nvSpPr>
          <p:cNvPr id="3" name="Content Placeholder 2">
            <a:extLst>
              <a:ext uri="{FF2B5EF4-FFF2-40B4-BE49-F238E27FC236}">
                <a16:creationId xmlns:a16="http://schemas.microsoft.com/office/drawing/2014/main" id="{CDB8EB93-D152-EF45-9708-E85BB098C1EE}"/>
              </a:ext>
            </a:extLst>
          </p:cNvPr>
          <p:cNvSpPr>
            <a:spLocks noGrp="1"/>
          </p:cNvSpPr>
          <p:nvPr>
            <p:ph idx="1"/>
          </p:nvPr>
        </p:nvSpPr>
        <p:spPr>
          <a:xfrm>
            <a:off x="576104" y="1512041"/>
            <a:ext cx="10369867" cy="4708625"/>
          </a:xfrm>
        </p:spPr>
        <p:txBody>
          <a:bodyPr>
            <a:normAutofit/>
          </a:bodyPr>
          <a:lstStyle/>
          <a:p>
            <a:pPr algn="just"/>
            <a:r>
              <a:rPr lang="en-US" altLang="zh-CN" sz="2000" b="1" dirty="0"/>
              <a:t>Clustering Based on Query-document Feature</a:t>
            </a:r>
          </a:p>
          <a:p>
            <a:pPr lvl="1" algn="just"/>
            <a:r>
              <a:rPr lang="en-US" altLang="zh-CN" sz="1800" dirty="0"/>
              <a:t>Because we lack golden relevance labels or type labels for the training data in ULTR, how to group the training samples becomes a challenge.</a:t>
            </a:r>
          </a:p>
          <a:p>
            <a:pPr lvl="1" algn="just"/>
            <a:r>
              <a:rPr lang="en-US" altLang="zh-CN" sz="1800" dirty="0"/>
              <a:t> Inspired by Yu et al. [1], we utilize clustering to group training samples based on the given features.</a:t>
            </a:r>
          </a:p>
          <a:p>
            <a:pPr lvl="1" algn="just"/>
            <a:r>
              <a:rPr lang="en-US" altLang="zh-CN" sz="1800" dirty="0"/>
              <a:t>To group the training </a:t>
            </a:r>
            <a:r>
              <a:rPr lang="zh-CN" altLang="en-US" sz="1800" dirty="0"/>
              <a:t>𝑞</a:t>
            </a:r>
            <a:r>
              <a:rPr lang="en-US" altLang="zh-CN" sz="1800" dirty="0"/>
              <a:t>-</a:t>
            </a:r>
            <a:r>
              <a:rPr lang="zh-CN" altLang="en-US" sz="1800" dirty="0"/>
              <a:t>𝑑 </a:t>
            </a:r>
            <a:r>
              <a:rPr lang="en-US" altLang="zh-CN" sz="1800" dirty="0"/>
              <a:t>pairs, we simply perform K-Means clustering on their features </a:t>
            </a:r>
            <a:r>
              <a:rPr lang="en-US" altLang="zh-CN" sz="1800" i="1" dirty="0"/>
              <a:t>x</a:t>
            </a:r>
            <a:r>
              <a:rPr lang="zh-CN" altLang="en-US" sz="1800" baseline="-25000" dirty="0"/>
              <a:t>𝑞</a:t>
            </a:r>
            <a:r>
              <a:rPr lang="en-US" altLang="zh-CN" sz="1800" baseline="-25000" dirty="0"/>
              <a:t>,</a:t>
            </a:r>
            <a:r>
              <a:rPr lang="zh-CN" altLang="en-US" sz="1800" baseline="-25000" dirty="0"/>
              <a:t>𝑑 </a:t>
            </a:r>
            <a:r>
              <a:rPr lang="en-US" altLang="zh-CN" sz="1800" dirty="0"/>
              <a:t>to obtain </a:t>
            </a:r>
            <a:r>
              <a:rPr lang="zh-CN" altLang="en-US" sz="1800" dirty="0"/>
              <a:t>𝑧 </a:t>
            </a:r>
            <a:r>
              <a:rPr lang="en-US" altLang="zh-CN" sz="1800" dirty="0"/>
              <a:t>cluster centers {v</a:t>
            </a:r>
            <a:r>
              <a:rPr lang="zh-CN" altLang="en-US" sz="1800" baseline="-25000" dirty="0"/>
              <a:t>𝑔</a:t>
            </a:r>
            <a:r>
              <a:rPr lang="en-US" altLang="zh-CN" sz="1800" dirty="0"/>
              <a:t>|</a:t>
            </a:r>
            <a:r>
              <a:rPr lang="zh-CN" altLang="en-US" sz="1800" dirty="0"/>
              <a:t>𝑔 ∈ </a:t>
            </a:r>
            <a:r>
              <a:rPr lang="en-US" altLang="zh-CN" sz="1800" dirty="0"/>
              <a:t>(1,2, ...,</a:t>
            </a:r>
            <a:r>
              <a:rPr lang="zh-CN" altLang="en-US" sz="1800" dirty="0"/>
              <a:t>𝑧</a:t>
            </a:r>
            <a:r>
              <a:rPr lang="en-US" altLang="zh-CN" sz="1800" dirty="0"/>
              <a:t>)}. Then, we assign group labels </a:t>
            </a:r>
            <a:r>
              <a:rPr lang="zh-CN" altLang="en-US" sz="1800" dirty="0"/>
              <a:t>𝑔 </a:t>
            </a:r>
            <a:r>
              <a:rPr lang="en-US" altLang="zh-CN" sz="1800" dirty="0"/>
              <a:t>with:</a:t>
            </a:r>
          </a:p>
        </p:txBody>
      </p:sp>
      <p:sp>
        <p:nvSpPr>
          <p:cNvPr id="5" name="Slide Number Placeholder 4">
            <a:extLst>
              <a:ext uri="{FF2B5EF4-FFF2-40B4-BE49-F238E27FC236}">
                <a16:creationId xmlns:a16="http://schemas.microsoft.com/office/drawing/2014/main" id="{171F8AA3-89E2-3362-E9A1-057BFA6AEA37}"/>
              </a:ext>
            </a:extLst>
          </p:cNvPr>
          <p:cNvSpPr>
            <a:spLocks noGrp="1"/>
          </p:cNvSpPr>
          <p:nvPr>
            <p:ph type="sldNum" sz="quarter" idx="12"/>
          </p:nvPr>
        </p:nvSpPr>
        <p:spPr/>
        <p:txBody>
          <a:bodyPr/>
          <a:lstStyle/>
          <a:p>
            <a:fld id="{B91EE9DE-39C0-45B1-B406-4DEC767CB4A8}" type="slidenum">
              <a:rPr lang="zh-CN" altLang="en-US" smtClean="0"/>
              <a:t>11</a:t>
            </a:fld>
            <a:endParaRPr lang="zh-CN" altLang="en-US"/>
          </a:p>
        </p:txBody>
      </p:sp>
      <p:pic>
        <p:nvPicPr>
          <p:cNvPr id="6" name="图片 5">
            <a:extLst>
              <a:ext uri="{FF2B5EF4-FFF2-40B4-BE49-F238E27FC236}">
                <a16:creationId xmlns:a16="http://schemas.microsoft.com/office/drawing/2014/main" id="{E1A7807B-8D17-CE21-FCF9-FB1466624911}"/>
              </a:ext>
            </a:extLst>
          </p:cNvPr>
          <p:cNvPicPr>
            <a:picLocks noChangeAspect="1"/>
          </p:cNvPicPr>
          <p:nvPr/>
        </p:nvPicPr>
        <p:blipFill>
          <a:blip r:embed="rId3"/>
          <a:stretch>
            <a:fillRect/>
          </a:stretch>
        </p:blipFill>
        <p:spPr>
          <a:xfrm>
            <a:off x="3600797" y="4608239"/>
            <a:ext cx="4104456" cy="555347"/>
          </a:xfrm>
          <a:prstGeom prst="rect">
            <a:avLst/>
          </a:prstGeom>
        </p:spPr>
      </p:pic>
      <p:sp>
        <p:nvSpPr>
          <p:cNvPr id="7" name="文本框 6">
            <a:extLst>
              <a:ext uri="{FF2B5EF4-FFF2-40B4-BE49-F238E27FC236}">
                <a16:creationId xmlns:a16="http://schemas.microsoft.com/office/drawing/2014/main" id="{FB2C14A8-85F3-50BD-0ED5-5C9354C90A4A}"/>
              </a:ext>
            </a:extLst>
          </p:cNvPr>
          <p:cNvSpPr txBox="1"/>
          <p:nvPr/>
        </p:nvSpPr>
        <p:spPr>
          <a:xfrm>
            <a:off x="936501" y="5762700"/>
            <a:ext cx="9577064" cy="523220"/>
          </a:xfrm>
          <a:prstGeom prst="rect">
            <a:avLst/>
          </a:prstGeom>
          <a:noFill/>
        </p:spPr>
        <p:txBody>
          <a:bodyPr wrap="square" rtlCol="0">
            <a:spAutoFit/>
          </a:bodyPr>
          <a:lstStyle/>
          <a:p>
            <a:r>
              <a:rPr lang="en-US" altLang="zh-CN" sz="1400" dirty="0"/>
              <a:t>[1] Yu et al. 2022. COCO DR: Combating Distribution Shift in Zero-Shot Dense Retrieval with Contrastive and Distributionally Robust Learning. EMNLP.</a:t>
            </a:r>
            <a:endParaRPr lang="zh-CN" altLang="en-US" sz="1400" dirty="0"/>
          </a:p>
        </p:txBody>
      </p:sp>
    </p:spTree>
    <p:extLst>
      <p:ext uri="{BB962C8B-B14F-4D97-AF65-F5344CB8AC3E}">
        <p14:creationId xmlns:p14="http://schemas.microsoft.com/office/powerpoint/2010/main" val="332452732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F38DC-6AF4-1049-CD91-AC0879DB7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6EE41-30BE-081D-AC0C-98F15CE732F6}"/>
              </a:ext>
            </a:extLst>
          </p:cNvPr>
          <p:cNvSpPr>
            <a:spLocks noGrp="1"/>
          </p:cNvSpPr>
          <p:nvPr>
            <p:ph type="title"/>
          </p:nvPr>
        </p:nvSpPr>
        <p:spPr/>
        <p:txBody>
          <a:bodyPr>
            <a:noAutofit/>
          </a:bodyPr>
          <a:lstStyle/>
          <a:p>
            <a:r>
              <a:rPr lang="en-US" altLang="zh-CN" sz="3200" dirty="0"/>
              <a:t>Distributionally Robust Unbiased Learning to Rank for Click Modeling</a:t>
            </a:r>
            <a:endParaRPr lang="en-CN" sz="3200" dirty="0"/>
          </a:p>
        </p:txBody>
      </p:sp>
      <p:sp>
        <p:nvSpPr>
          <p:cNvPr id="3" name="Content Placeholder 2">
            <a:extLst>
              <a:ext uri="{FF2B5EF4-FFF2-40B4-BE49-F238E27FC236}">
                <a16:creationId xmlns:a16="http://schemas.microsoft.com/office/drawing/2014/main" id="{76C79530-1734-49D8-6E8D-9C34AAE7FF07}"/>
              </a:ext>
            </a:extLst>
          </p:cNvPr>
          <p:cNvSpPr>
            <a:spLocks noGrp="1"/>
          </p:cNvSpPr>
          <p:nvPr>
            <p:ph idx="1"/>
          </p:nvPr>
        </p:nvSpPr>
        <p:spPr>
          <a:xfrm>
            <a:off x="576104" y="1512041"/>
            <a:ext cx="10369867" cy="4708625"/>
          </a:xfrm>
        </p:spPr>
        <p:txBody>
          <a:bodyPr>
            <a:normAutofit/>
          </a:bodyPr>
          <a:lstStyle/>
          <a:p>
            <a:pPr algn="just"/>
            <a:r>
              <a:rPr lang="en-US" altLang="zh-CN" sz="2000" b="1" dirty="0"/>
              <a:t>Efficient Optimization</a:t>
            </a:r>
          </a:p>
          <a:p>
            <a:pPr lvl="1" algn="just"/>
            <a:r>
              <a:rPr lang="en-US" altLang="zh-CN" sz="1800" dirty="0"/>
              <a:t>To efficiently optimize the DRO-ULTR methods, we follow Qian et al. [2] to solve the min-max problem iteratively with mini-batch samplings.</a:t>
            </a:r>
          </a:p>
          <a:p>
            <a:pPr lvl="1" algn="just"/>
            <a:r>
              <a:rPr lang="en-US" altLang="zh-CN" sz="1800" dirty="0"/>
              <a:t>At each step, we randomly sample a mini-batch </a:t>
            </a:r>
            <a:r>
              <a:rPr lang="zh-CN" altLang="en-US" sz="1800" dirty="0"/>
              <a:t>𝑛 </a:t>
            </a:r>
            <a:r>
              <a:rPr lang="en-US" altLang="zh-CN" sz="1800" dirty="0"/>
              <a:t>of examples from the click logs. Taking DRO-CLTR as example, the ranking model is updated with the reweighted examples using stochastic gradient descent (SGD):</a:t>
            </a:r>
          </a:p>
          <a:p>
            <a:pPr lvl="1" algn="just"/>
            <a:endParaRPr lang="en-US" altLang="zh-CN" sz="1800" b="1" dirty="0"/>
          </a:p>
          <a:p>
            <a:pPr lvl="1" algn="just"/>
            <a:endParaRPr lang="en-US" altLang="zh-CN" sz="900" b="1" dirty="0"/>
          </a:p>
          <a:p>
            <a:pPr lvl="1" algn="just"/>
            <a:r>
              <a:rPr lang="en-US" altLang="zh-CN" sz="1800" dirty="0"/>
              <a:t>The group weights are updated using gradient ascent</a:t>
            </a:r>
            <a:endParaRPr lang="en-US" altLang="zh-CN" sz="1800" b="1" dirty="0"/>
          </a:p>
        </p:txBody>
      </p:sp>
      <p:sp>
        <p:nvSpPr>
          <p:cNvPr id="5" name="Slide Number Placeholder 4">
            <a:extLst>
              <a:ext uri="{FF2B5EF4-FFF2-40B4-BE49-F238E27FC236}">
                <a16:creationId xmlns:a16="http://schemas.microsoft.com/office/drawing/2014/main" id="{4D0E9C13-1E46-4DB1-B1E3-40BDC367389A}"/>
              </a:ext>
            </a:extLst>
          </p:cNvPr>
          <p:cNvSpPr>
            <a:spLocks noGrp="1"/>
          </p:cNvSpPr>
          <p:nvPr>
            <p:ph type="sldNum" sz="quarter" idx="12"/>
          </p:nvPr>
        </p:nvSpPr>
        <p:spPr/>
        <p:txBody>
          <a:bodyPr/>
          <a:lstStyle/>
          <a:p>
            <a:fld id="{B91EE9DE-39C0-45B1-B406-4DEC767CB4A8}" type="slidenum">
              <a:rPr lang="zh-CN" altLang="en-US" smtClean="0"/>
              <a:t>12</a:t>
            </a:fld>
            <a:endParaRPr lang="zh-CN" altLang="en-US"/>
          </a:p>
        </p:txBody>
      </p:sp>
      <p:sp>
        <p:nvSpPr>
          <p:cNvPr id="4" name="文本框 6">
            <a:extLst>
              <a:ext uri="{FF2B5EF4-FFF2-40B4-BE49-F238E27FC236}">
                <a16:creationId xmlns:a16="http://schemas.microsoft.com/office/drawing/2014/main" id="{FB2C14A8-85F3-50BD-0ED5-5C9354C90A4A}"/>
              </a:ext>
            </a:extLst>
          </p:cNvPr>
          <p:cNvSpPr txBox="1"/>
          <p:nvPr/>
        </p:nvSpPr>
        <p:spPr>
          <a:xfrm>
            <a:off x="792485" y="5912889"/>
            <a:ext cx="9577064" cy="307777"/>
          </a:xfrm>
          <a:prstGeom prst="rect">
            <a:avLst/>
          </a:prstGeom>
          <a:noFill/>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400" dirty="0"/>
              <a:t>[1] Qian et al. 2020. Hierarchically robust representation learning. CVPR.</a:t>
            </a:r>
            <a:endParaRPr lang="zh-CN" altLang="en-US" sz="1400" dirty="0"/>
          </a:p>
        </p:txBody>
      </p:sp>
      <p:pic>
        <p:nvPicPr>
          <p:cNvPr id="7" name="图片 6">
            <a:extLst>
              <a:ext uri="{FF2B5EF4-FFF2-40B4-BE49-F238E27FC236}">
                <a16:creationId xmlns:a16="http://schemas.microsoft.com/office/drawing/2014/main" id="{01C750AD-3718-7708-2641-BB6F58F0F803}"/>
              </a:ext>
            </a:extLst>
          </p:cNvPr>
          <p:cNvPicPr>
            <a:picLocks noChangeAspect="1"/>
          </p:cNvPicPr>
          <p:nvPr/>
        </p:nvPicPr>
        <p:blipFill>
          <a:blip r:embed="rId3"/>
          <a:stretch>
            <a:fillRect/>
          </a:stretch>
        </p:blipFill>
        <p:spPr>
          <a:xfrm>
            <a:off x="3636540" y="3840498"/>
            <a:ext cx="4607620" cy="726449"/>
          </a:xfrm>
          <a:prstGeom prst="rect">
            <a:avLst/>
          </a:prstGeom>
        </p:spPr>
      </p:pic>
      <p:pic>
        <p:nvPicPr>
          <p:cNvPr id="9" name="图片 8">
            <a:extLst>
              <a:ext uri="{FF2B5EF4-FFF2-40B4-BE49-F238E27FC236}">
                <a16:creationId xmlns:a16="http://schemas.microsoft.com/office/drawing/2014/main" id="{47ECC85E-3E05-7E72-F475-C9F113A231B0}"/>
              </a:ext>
            </a:extLst>
          </p:cNvPr>
          <p:cNvPicPr>
            <a:picLocks noChangeAspect="1"/>
          </p:cNvPicPr>
          <p:nvPr/>
        </p:nvPicPr>
        <p:blipFill>
          <a:blip r:embed="rId4"/>
          <a:stretch>
            <a:fillRect/>
          </a:stretch>
        </p:blipFill>
        <p:spPr>
          <a:xfrm>
            <a:off x="3600797" y="4976189"/>
            <a:ext cx="5055295" cy="853491"/>
          </a:xfrm>
          <a:prstGeom prst="rect">
            <a:avLst/>
          </a:prstGeom>
        </p:spPr>
      </p:pic>
    </p:spTree>
    <p:extLst>
      <p:ext uri="{BB962C8B-B14F-4D97-AF65-F5344CB8AC3E}">
        <p14:creationId xmlns:p14="http://schemas.microsoft.com/office/powerpoint/2010/main" val="167365246"/>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E7CC0-8BB6-2173-00C5-8DB857E44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3EA7C-8DEF-456F-64B2-DC7C9A4CF0A0}"/>
              </a:ext>
            </a:extLst>
          </p:cNvPr>
          <p:cNvSpPr>
            <a:spLocks noGrp="1"/>
          </p:cNvSpPr>
          <p:nvPr>
            <p:ph type="title"/>
          </p:nvPr>
        </p:nvSpPr>
        <p:spPr/>
        <p:txBody>
          <a:bodyPr>
            <a:noAutofit/>
          </a:bodyPr>
          <a:lstStyle/>
          <a:p>
            <a:r>
              <a:rPr lang="en-US" altLang="zh-CN" sz="3200" dirty="0"/>
              <a:t>Distributionally Robust Unbiased Learning to Rank for Counterfactual Learning to Rank</a:t>
            </a:r>
            <a:endParaRPr lang="en-CN" sz="32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D1EC320-4F78-AB45-89C7-07D54148FA85}"/>
                  </a:ext>
                </a:extLst>
              </p:cNvPr>
              <p:cNvSpPr>
                <a:spLocks noGrp="1"/>
              </p:cNvSpPr>
              <p:nvPr>
                <p:ph idx="1"/>
              </p:nvPr>
            </p:nvSpPr>
            <p:spPr>
              <a:xfrm>
                <a:off x="576104" y="1512042"/>
                <a:ext cx="10369867" cy="2520133"/>
              </a:xfrm>
            </p:spPr>
            <p:txBody>
              <a:bodyPr>
                <a:noAutofit/>
              </a:bodyPr>
              <a:lstStyle/>
              <a:p>
                <a:pPr algn="just"/>
                <a:r>
                  <a:rPr lang="en-US" altLang="zh-CN" sz="2000" b="1" dirty="0"/>
                  <a:t>Group-DRO framework </a:t>
                </a:r>
                <a:r>
                  <a:rPr lang="en-US" altLang="zh-CN" sz="2000" dirty="0"/>
                  <a:t>for counterfactual learning to rank</a:t>
                </a:r>
              </a:p>
              <a:p>
                <a:pPr lvl="1" algn="just"/>
                <a:r>
                  <a:rPr lang="en-US" altLang="zh-CN" sz="1600" dirty="0"/>
                  <a:t>We assume that the training sessions </a:t>
                </a:r>
                <a14:m>
                  <m:oMath xmlns:m="http://schemas.openxmlformats.org/officeDocument/2006/math">
                    <m:sSub>
                      <m:sSubPr>
                        <m:ctrlPr>
                          <a:rPr lang="en-US" altLang="zh-CN" sz="1600" i="1" smtClean="0">
                            <a:latin typeface="Cambria Math" panose="02040503050406030204" pitchFamily="18" charset="0"/>
                          </a:rPr>
                        </m:ctrlPr>
                      </m:sSub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𝑦</m:t>
                            </m:r>
                          </m:e>
                        </m:acc>
                      </m:e>
                      <m:sub>
                        <m:r>
                          <a:rPr lang="en-US" altLang="zh-CN" sz="1600" b="0" i="1" smtClean="0">
                            <a:latin typeface="Cambria Math" panose="02040503050406030204" pitchFamily="18" charset="0"/>
                          </a:rPr>
                          <m:t>𝑞</m:t>
                        </m:r>
                        <m:r>
                          <a:rPr lang="en-US" altLang="zh-CN" sz="1600" b="0" i="1" smtClean="0">
                            <a:latin typeface="Cambria Math" panose="02040503050406030204" pitchFamily="18" charset="0"/>
                          </a:rPr>
                          <m:t>,&lt;</m:t>
                        </m:r>
                        <m:r>
                          <a:rPr lang="en-US" altLang="zh-CN" sz="1600" b="0" i="1" smtClean="0">
                            <a:latin typeface="Cambria Math" panose="02040503050406030204" pitchFamily="18" charset="0"/>
                          </a:rPr>
                          <m:t>𝐾</m:t>
                        </m:r>
                      </m:sub>
                    </m:sSub>
                  </m:oMath>
                </a14:m>
                <a:r>
                  <a:rPr lang="en-US" altLang="zh-CN" sz="1600" dirty="0"/>
                  <a:t> come from </a:t>
                </a:r>
                <a:r>
                  <a:rPr lang="zh-CN" altLang="en-US" sz="1600" dirty="0"/>
                  <a:t>𝑧 </a:t>
                </a:r>
                <a:r>
                  <a:rPr lang="en-US" altLang="zh-CN" sz="1600" dirty="0"/>
                  <a:t>groups with distributions {</a:t>
                </a:r>
                <a:r>
                  <a:rPr lang="zh-CN" altLang="en-US" sz="1600" dirty="0"/>
                  <a:t>𝐵</a:t>
                </a:r>
                <a:r>
                  <a:rPr lang="zh-CN" altLang="en-US" sz="1600" baseline="-25000" dirty="0"/>
                  <a:t>𝑔</a:t>
                </a:r>
                <a:r>
                  <a:rPr lang="en-US" altLang="zh-CN" sz="1600" dirty="0"/>
                  <a:t>|</a:t>
                </a:r>
                <a:r>
                  <a:rPr lang="zh-CN" altLang="en-US" sz="1600" dirty="0"/>
                  <a:t>𝑔 ∈ </a:t>
                </a:r>
                <a:r>
                  <a:rPr lang="en-US" altLang="zh-CN" sz="1600" dirty="0"/>
                  <a:t>(1,2, ...,</a:t>
                </a:r>
                <a:r>
                  <a:rPr lang="zh-CN" altLang="en-US" sz="1600" dirty="0"/>
                  <a:t>𝑧</a:t>
                </a:r>
                <a:r>
                  <a:rPr lang="en-US" altLang="zh-CN" sz="1600" dirty="0"/>
                  <a:t>)} and the distribution shifts still come from the change of the group weights </a:t>
                </a:r>
                <a:r>
                  <a:rPr lang="en-US" altLang="zh-CN" sz="1600" b="1" dirty="0"/>
                  <a:t>b</a:t>
                </a:r>
                <a:r>
                  <a:rPr lang="en-US" altLang="zh-CN" sz="1600" dirty="0"/>
                  <a:t> = (</a:t>
                </a:r>
                <a:r>
                  <a:rPr lang="zh-CN" altLang="en-US" sz="1600" dirty="0"/>
                  <a:t>𝑏</a:t>
                </a:r>
                <a:r>
                  <a:rPr lang="en-US" altLang="zh-CN" sz="1600" baseline="-25000" dirty="0"/>
                  <a:t>1</a:t>
                </a:r>
                <a:r>
                  <a:rPr lang="en-US" altLang="zh-CN" sz="1600" dirty="0"/>
                  <a:t>,</a:t>
                </a:r>
                <a:r>
                  <a:rPr lang="zh-CN" altLang="en-US" sz="1600" dirty="0"/>
                  <a:t>𝑏</a:t>
                </a:r>
                <a:r>
                  <a:rPr lang="en-US" altLang="zh-CN" sz="1600" baseline="-25000" dirty="0"/>
                  <a:t>2</a:t>
                </a:r>
                <a:r>
                  <a:rPr lang="en-US" altLang="zh-CN" sz="1600" dirty="0"/>
                  <a:t>,...,</a:t>
                </a:r>
                <a:r>
                  <a:rPr lang="zh-CN" altLang="en-US" sz="1600" dirty="0"/>
                  <a:t>𝑏</a:t>
                </a:r>
                <a:r>
                  <a:rPr lang="zh-CN" altLang="en-US" sz="1600" baseline="-25000" dirty="0"/>
                  <a:t>𝑧</a:t>
                </a:r>
                <a:r>
                  <a:rPr lang="en-US" altLang="zh-CN" sz="1600" dirty="0"/>
                  <a:t>).</a:t>
                </a:r>
              </a:p>
              <a:p>
                <a:pPr lvl="1" algn="just"/>
                <a:r>
                  <a:rPr lang="en-US" altLang="zh-CN" sz="1600" dirty="0"/>
                  <a:t>Similarly, we can define an ambiguity set </a:t>
                </a:r>
                <a14:m>
                  <m:oMath xmlns:m="http://schemas.openxmlformats.org/officeDocument/2006/math">
                    <m:r>
                      <a:rPr lang="en-US" altLang="zh-CN" sz="1600" b="0" i="0" smtClean="0">
                        <a:latin typeface="Cambria Math" panose="02040503050406030204" pitchFamily="18" charset="0"/>
                      </a:rPr>
                      <m:t>{</m:t>
                    </m:r>
                    <m:nary>
                      <m:naryPr>
                        <m:chr m:val="∑"/>
                        <m:limLoc m:val="subSup"/>
                        <m:ctrlPr>
                          <a:rPr lang="en-US" altLang="zh-CN" sz="1600" i="1" smtClean="0">
                            <a:latin typeface="Cambria Math" panose="02040503050406030204" pitchFamily="18" charset="0"/>
                          </a:rPr>
                        </m:ctrlPr>
                      </m:naryPr>
                      <m:sub>
                        <m:r>
                          <m:rPr>
                            <m:brk m:alnAt="25"/>
                          </m:rPr>
                          <a:rPr lang="en-US" altLang="zh-CN" sz="1600" b="0" i="1" smtClean="0">
                            <a:latin typeface="Cambria Math" panose="02040503050406030204" pitchFamily="18" charset="0"/>
                          </a:rPr>
                          <m:t>𝑔</m:t>
                        </m:r>
                      </m:sub>
                      <m:sup>
                        <m:r>
                          <a:rPr lang="en-US" altLang="zh-CN" sz="1600" b="0" i="1" smtClean="0">
                            <a:latin typeface="Cambria Math" panose="02040503050406030204" pitchFamily="18" charset="0"/>
                          </a:rPr>
                          <m:t>𝑧</m:t>
                        </m:r>
                      </m:sup>
                      <m:e>
                        <m:sSub>
                          <m:sSubPr>
                            <m:ctrlPr>
                              <a:rPr lang="en-US" altLang="zh-CN" sz="1600" i="1" smtClean="0">
                                <a:latin typeface="Cambria Math" panose="02040503050406030204" pitchFamily="18" charset="0"/>
                              </a:rPr>
                            </m:ctrlPr>
                          </m:sSubPr>
                          <m:e>
                            <m:r>
                              <a:rPr lang="en-US" altLang="zh-CN" sz="1600" b="0" i="1" smtClean="0">
                                <a:latin typeface="Cambria Math" panose="02040503050406030204" pitchFamily="18" charset="0"/>
                              </a:rPr>
                              <m:t>𝑏</m:t>
                            </m:r>
                          </m:e>
                          <m:sub>
                            <m:r>
                              <a:rPr lang="en-US" altLang="zh-CN" sz="1600" b="0" i="1" smtClean="0">
                                <a:latin typeface="Cambria Math" panose="02040503050406030204" pitchFamily="18" charset="0"/>
                              </a:rPr>
                              <m:t>𝑔</m:t>
                            </m:r>
                          </m:sub>
                        </m:sSub>
                        <m:sSub>
                          <m:sSubPr>
                            <m:ctrlPr>
                              <a:rPr lang="en-US" altLang="zh-CN" sz="1600" i="1">
                                <a:latin typeface="Cambria Math" panose="02040503050406030204" pitchFamily="18" charset="0"/>
                              </a:rPr>
                            </m:ctrlPr>
                          </m:sSubPr>
                          <m:e>
                            <m:r>
                              <a:rPr lang="en-US" altLang="zh-CN" sz="1600" b="0" i="1" smtClean="0">
                                <a:latin typeface="Cambria Math" panose="02040503050406030204" pitchFamily="18" charset="0"/>
                              </a:rPr>
                              <m:t>𝐵</m:t>
                            </m:r>
                          </m:e>
                          <m:sub>
                            <m:r>
                              <a:rPr lang="en-US" altLang="zh-CN" sz="1600" i="1">
                                <a:latin typeface="Cambria Math" panose="02040503050406030204" pitchFamily="18" charset="0"/>
                              </a:rPr>
                              <m:t>𝑔</m:t>
                            </m:r>
                          </m:sub>
                        </m:sSub>
                        <m:r>
                          <m:rPr>
                            <m:nor/>
                          </m:rPr>
                          <a:rPr lang="en-US" altLang="zh-CN" sz="1600" i="0" smtClean="0">
                            <a:latin typeface="Cambria Math" panose="02040503050406030204" pitchFamily="18" charset="0"/>
                          </a:rPr>
                          <m:t>|</m:t>
                        </m:r>
                        <m:r>
                          <m:rPr>
                            <m:nor/>
                          </m:rPr>
                          <a:rPr lang="en-US" altLang="zh-CN" sz="1600" b="1" i="0" dirty="0" smtClean="0"/>
                          <m:t>b</m:t>
                        </m:r>
                      </m:e>
                    </m:nary>
                    <m:r>
                      <a:rPr lang="en-US" altLang="zh-CN" sz="1600" i="1" smtClean="0">
                        <a:latin typeface="Cambria Math" panose="02040503050406030204" pitchFamily="18" charset="0"/>
                        <a:ea typeface="Cambria Math" panose="02040503050406030204" pitchFamily="18" charset="0"/>
                      </a:rPr>
                      <m:t>∈</m:t>
                    </m:r>
                    <m:sSub>
                      <m:sSubPr>
                        <m:ctrlPr>
                          <a:rPr lang="en-US" altLang="zh-CN" sz="1600" i="1" smtClean="0">
                            <a:latin typeface="Cambria Math" panose="02040503050406030204" pitchFamily="18" charset="0"/>
                            <a:ea typeface="Cambria Math" panose="02040503050406030204" pitchFamily="18" charset="0"/>
                          </a:rPr>
                        </m:ctrlPr>
                      </m:sSubPr>
                      <m:e>
                        <m:r>
                          <a:rPr lang="en-US" altLang="zh-CN" sz="1600" i="1" smtClean="0">
                            <a:latin typeface="Cambria Math" panose="02040503050406030204" pitchFamily="18" charset="0"/>
                            <a:ea typeface="Cambria Math" panose="02040503050406030204" pitchFamily="18" charset="0"/>
                          </a:rPr>
                          <m:t>∆</m:t>
                        </m:r>
                      </m:e>
                      <m:sub>
                        <m:r>
                          <a:rPr lang="en-US" altLang="zh-CN" sz="1600" b="0" i="1" smtClean="0">
                            <a:latin typeface="Cambria Math" panose="02040503050406030204" pitchFamily="18" charset="0"/>
                            <a:ea typeface="Cambria Math" panose="02040503050406030204" pitchFamily="18" charset="0"/>
                          </a:rPr>
                          <m:t>𝑧</m:t>
                        </m:r>
                      </m:sub>
                    </m:sSub>
                    <m:r>
                      <a:rPr lang="en-US" altLang="zh-CN" sz="1600" b="0" i="1" smtClean="0">
                        <a:latin typeface="Cambria Math" panose="02040503050406030204" pitchFamily="18" charset="0"/>
                      </a:rPr>
                      <m:t>}</m:t>
                    </m:r>
                  </m:oMath>
                </a14:m>
                <a:r>
                  <a:rPr lang="en-US" altLang="zh-CN" sz="1600" dirty="0"/>
                  <a:t> to model the range of the unknown test distribution, where </a:t>
                </a:r>
                <a14:m>
                  <m:oMath xmlns:m="http://schemas.openxmlformats.org/officeDocument/2006/math">
                    <m:sSub>
                      <m:sSubPr>
                        <m:ctrlPr>
                          <a:rPr lang="en-US" altLang="zh-CN" sz="1600" i="1">
                            <a:latin typeface="Cambria Math" panose="02040503050406030204" pitchFamily="18" charset="0"/>
                            <a:ea typeface="Cambria Math" panose="02040503050406030204" pitchFamily="18" charset="0"/>
                          </a:rPr>
                        </m:ctrlPr>
                      </m:sSubPr>
                      <m:e>
                        <m:r>
                          <a:rPr lang="en-US" altLang="zh-CN" sz="1600" i="1">
                            <a:latin typeface="Cambria Math" panose="02040503050406030204" pitchFamily="18" charset="0"/>
                            <a:ea typeface="Cambria Math" panose="02040503050406030204" pitchFamily="18" charset="0"/>
                          </a:rPr>
                          <m:t>∆</m:t>
                        </m:r>
                      </m:e>
                      <m:sub>
                        <m:r>
                          <a:rPr lang="en-US" altLang="zh-CN" sz="1600" i="1">
                            <a:latin typeface="Cambria Math" panose="02040503050406030204" pitchFamily="18" charset="0"/>
                            <a:ea typeface="Cambria Math" panose="02040503050406030204" pitchFamily="18" charset="0"/>
                          </a:rPr>
                          <m:t>𝑧</m:t>
                        </m:r>
                      </m:sub>
                    </m:sSub>
                    <m:r>
                      <a:rPr lang="en-US" altLang="zh-CN" sz="1600" i="1">
                        <a:latin typeface="Cambria Math" panose="02040503050406030204" pitchFamily="18" charset="0"/>
                        <a:ea typeface="Cambria Math" panose="02040503050406030204" pitchFamily="18" charset="0"/>
                      </a:rPr>
                      <m:t> </m:t>
                    </m:r>
                  </m:oMath>
                </a14:m>
                <a:r>
                  <a:rPr lang="en-US" altLang="zh-CN" sz="1600" dirty="0"/>
                  <a:t>is the (</a:t>
                </a:r>
                <a:r>
                  <a:rPr lang="zh-CN" altLang="en-US" sz="1600" dirty="0"/>
                  <a:t>𝑧 −</a:t>
                </a:r>
                <a:r>
                  <a:rPr lang="en-US" altLang="zh-CN" sz="1600" dirty="0"/>
                  <a:t>1) dimensional simplex.</a:t>
                </a:r>
              </a:p>
              <a:p>
                <a:pPr lvl="1" algn="just"/>
                <a:r>
                  <a:rPr lang="en-US" altLang="zh-CN" sz="1600" dirty="0"/>
                  <a:t>The Group-DRO framework can be written as:</a:t>
                </a:r>
              </a:p>
              <a:p>
                <a:pPr marL="575945" lvl="1" indent="0" algn="just">
                  <a:buNone/>
                </a:pPr>
                <a:endParaRPr lang="en-US" altLang="zh-CN" sz="1600" dirty="0"/>
              </a:p>
              <a:p>
                <a:pPr marL="575945" lvl="1" indent="0" algn="just">
                  <a:buNone/>
                </a:pPr>
                <a:endParaRPr lang="en-US" altLang="zh-CN" sz="1600" dirty="0"/>
              </a:p>
              <a:p>
                <a:pPr marL="575945" lvl="1" indent="0" algn="just">
                  <a:buNone/>
                </a:pPr>
                <a:endParaRPr lang="en-US" altLang="zh-CN" sz="1600" dirty="0"/>
              </a:p>
              <a:p>
                <a:pPr marL="575945" lvl="1" indent="0" algn="just">
                  <a:buNone/>
                </a:pPr>
                <a:r>
                  <a:rPr lang="en-US" altLang="zh-CN" sz="1600" dirty="0"/>
                  <a:t>where </a:t>
                </a:r>
                <a14:m>
                  <m:oMath xmlns:m="http://schemas.openxmlformats.org/officeDocument/2006/math">
                    <m:sSub>
                      <m:sSubPr>
                        <m:ctrlPr>
                          <a:rPr lang="en-US" altLang="zh-CN" sz="1600" i="1" smtClean="0">
                            <a:latin typeface="Cambria Math" panose="02040503050406030204" pitchFamily="18" charset="0"/>
                          </a:rPr>
                        </m:ctrlPr>
                      </m:sSubPr>
                      <m:e>
                        <m:acc>
                          <m:accPr>
                            <m:chr m:val="̂"/>
                            <m:ctrlPr>
                              <a:rPr lang="en-US" altLang="zh-CN" sz="1600" i="1" smtClean="0">
                                <a:latin typeface="Cambria Math" panose="02040503050406030204" pitchFamily="18" charset="0"/>
                              </a:rPr>
                            </m:ctrlPr>
                          </m:accPr>
                          <m:e>
                            <m:r>
                              <a:rPr lang="en-US" altLang="zh-CN" sz="1600" b="0" i="1" smtClean="0">
                                <a:latin typeface="Cambria Math" panose="02040503050406030204" pitchFamily="18" charset="0"/>
                              </a:rPr>
                              <m:t>𝐵</m:t>
                            </m:r>
                          </m:e>
                        </m:acc>
                      </m:e>
                      <m:sub>
                        <m:r>
                          <a:rPr lang="en-US" altLang="zh-CN" sz="1600" b="0" i="1" smtClean="0">
                            <a:latin typeface="Cambria Math" panose="02040503050406030204" pitchFamily="18" charset="0"/>
                          </a:rPr>
                          <m:t>𝑔</m:t>
                        </m:r>
                      </m:sub>
                    </m:sSub>
                  </m:oMath>
                </a14:m>
                <a:r>
                  <a:rPr lang="en-US" altLang="zh-CN" sz="1600" dirty="0"/>
                  <a:t> denotes the empirical distribution of the </a:t>
                </a:r>
                <a:r>
                  <a:rPr lang="zh-CN" altLang="en-US" sz="1600" dirty="0"/>
                  <a:t>𝑔</a:t>
                </a:r>
                <a:r>
                  <a:rPr lang="en-US" altLang="zh-CN" sz="1600" dirty="0"/>
                  <a:t>-</a:t>
                </a:r>
                <a:r>
                  <a:rPr lang="en-US" altLang="zh-CN" sz="1600" dirty="0" err="1"/>
                  <a:t>th</a:t>
                </a:r>
                <a:r>
                  <a:rPr lang="en-US" altLang="zh-CN" sz="1600" dirty="0"/>
                  <a:t> group of sessions in the training data, </a:t>
                </a:r>
                <a:r>
                  <a:rPr lang="zh-CN" altLang="en-US" sz="1600" dirty="0"/>
                  <a:t>𝜆 </a:t>
                </a:r>
                <a:r>
                  <a:rPr lang="en-US" altLang="zh-CN" sz="1600" dirty="0"/>
                  <a:t>is a hyperparameter controlling the degree of regularization, and Dis(·) measures the distance between two vectors. </a:t>
                </a:r>
              </a:p>
              <a:p>
                <a:pPr lvl="1" algn="just"/>
                <a:endParaRPr lang="en-US" altLang="zh-CN" sz="1800" dirty="0"/>
              </a:p>
            </p:txBody>
          </p:sp>
        </mc:Choice>
        <mc:Fallback>
          <p:sp>
            <p:nvSpPr>
              <p:cNvPr id="3" name="Content Placeholder 2">
                <a:extLst>
                  <a:ext uri="{FF2B5EF4-FFF2-40B4-BE49-F238E27FC236}">
                    <a16:creationId xmlns:a16="http://schemas.microsoft.com/office/drawing/2014/main" id="{8D1EC320-4F78-AB45-89C7-07D54148FA85}"/>
                  </a:ext>
                </a:extLst>
              </p:cNvPr>
              <p:cNvSpPr>
                <a:spLocks noGrp="1" noRot="1" noChangeAspect="1" noMove="1" noResize="1" noEditPoints="1" noAdjustHandles="1" noChangeArrowheads="1" noChangeShapeType="1" noTextEdit="1"/>
              </p:cNvSpPr>
              <p:nvPr>
                <p:ph idx="1"/>
              </p:nvPr>
            </p:nvSpPr>
            <p:spPr>
              <a:xfrm>
                <a:off x="576104" y="1512042"/>
                <a:ext cx="10369867" cy="2520133"/>
              </a:xfrm>
              <a:blipFill>
                <a:blip r:embed="rId3"/>
                <a:stretch>
                  <a:fillRect l="-353" r="-59" b="-91768"/>
                </a:stretch>
              </a:blipFill>
            </p:spPr>
            <p:txBody>
              <a:bodyPr/>
              <a:lstStyle/>
              <a:p>
                <a:r>
                  <a:rPr lang="zh-CN" altLang="en-US">
                    <a:noFill/>
                  </a:rPr>
                  <a:t> </a:t>
                </a:r>
              </a:p>
            </p:txBody>
          </p:sp>
        </mc:Fallback>
      </mc:AlternateContent>
      <p:sp>
        <p:nvSpPr>
          <p:cNvPr id="5" name="Slide Number Placeholder 4">
            <a:extLst>
              <a:ext uri="{FF2B5EF4-FFF2-40B4-BE49-F238E27FC236}">
                <a16:creationId xmlns:a16="http://schemas.microsoft.com/office/drawing/2014/main" id="{6AFFD175-0B03-D07D-9577-2FF7534D8ACA}"/>
              </a:ext>
            </a:extLst>
          </p:cNvPr>
          <p:cNvSpPr>
            <a:spLocks noGrp="1"/>
          </p:cNvSpPr>
          <p:nvPr>
            <p:ph type="sldNum" sz="quarter" idx="12"/>
          </p:nvPr>
        </p:nvSpPr>
        <p:spPr/>
        <p:txBody>
          <a:bodyPr/>
          <a:lstStyle/>
          <a:p>
            <a:fld id="{B91EE9DE-39C0-45B1-B406-4DEC767CB4A8}" type="slidenum">
              <a:rPr lang="zh-CN" altLang="en-US" smtClean="0"/>
              <a:t>13</a:t>
            </a:fld>
            <a:endParaRPr lang="zh-CN" altLang="en-US"/>
          </a:p>
        </p:txBody>
      </p:sp>
      <p:pic>
        <p:nvPicPr>
          <p:cNvPr id="8" name="图片 7">
            <a:extLst>
              <a:ext uri="{FF2B5EF4-FFF2-40B4-BE49-F238E27FC236}">
                <a16:creationId xmlns:a16="http://schemas.microsoft.com/office/drawing/2014/main" id="{842F1D38-CC3A-A445-39EF-AF81CC88509F}"/>
              </a:ext>
            </a:extLst>
          </p:cNvPr>
          <p:cNvPicPr>
            <a:picLocks noChangeAspect="1"/>
          </p:cNvPicPr>
          <p:nvPr/>
        </p:nvPicPr>
        <p:blipFill>
          <a:blip r:embed="rId4"/>
          <a:stretch>
            <a:fillRect/>
          </a:stretch>
        </p:blipFill>
        <p:spPr>
          <a:xfrm>
            <a:off x="1656047" y="4342507"/>
            <a:ext cx="6197747" cy="767973"/>
          </a:xfrm>
          <a:prstGeom prst="rect">
            <a:avLst/>
          </a:prstGeom>
        </p:spPr>
      </p:pic>
      <p:sp>
        <p:nvSpPr>
          <p:cNvPr id="4" name="文本框 9">
            <a:extLst>
              <a:ext uri="{FF2B5EF4-FFF2-40B4-BE49-F238E27FC236}">
                <a16:creationId xmlns:a16="http://schemas.microsoft.com/office/drawing/2014/main" id="{E4446BBD-18D2-4044-8BEC-EDE6AE061DB7}"/>
              </a:ext>
            </a:extLst>
          </p:cNvPr>
          <p:cNvSpPr txBox="1"/>
          <p:nvPr/>
        </p:nvSpPr>
        <p:spPr>
          <a:xfrm>
            <a:off x="7065218" y="3662843"/>
            <a:ext cx="3888432" cy="738664"/>
          </a:xfrm>
          <a:prstGeom prst="rect">
            <a:avLst/>
          </a:prstGeom>
          <a:noFill/>
          <a:ln w="19050">
            <a:solidFill>
              <a:srgbClr val="FF0000"/>
            </a:solidFill>
            <a:prstDash val="sysDot"/>
          </a:ln>
        </p:spPr>
        <p:txBody>
          <a:bodyPr wrap="square" rtlCol="0">
            <a:spAutoFit/>
          </a:bodyPr>
          <a:lstStyle>
            <a:defPPr>
              <a:defRPr lang="zh-CN"/>
            </a:defPPr>
            <a:lvl1pPr marL="0" algn="l" defTabSz="1151890" rtl="0" eaLnBrk="1" latinLnBrk="0" hangingPunct="1">
              <a:defRPr sz="2300" kern="1200">
                <a:solidFill>
                  <a:schemeClr val="tx1"/>
                </a:solidFill>
                <a:latin typeface="+mn-lt"/>
                <a:ea typeface="+mn-ea"/>
                <a:cs typeface="+mn-cs"/>
              </a:defRPr>
            </a:lvl1pPr>
            <a:lvl2pPr marL="575945" algn="l" defTabSz="1151890" rtl="0" eaLnBrk="1" latinLnBrk="0" hangingPunct="1">
              <a:defRPr sz="2300" kern="1200">
                <a:solidFill>
                  <a:schemeClr val="tx1"/>
                </a:solidFill>
                <a:latin typeface="+mn-lt"/>
                <a:ea typeface="+mn-ea"/>
                <a:cs typeface="+mn-cs"/>
              </a:defRPr>
            </a:lvl2pPr>
            <a:lvl3pPr marL="1151890" algn="l" defTabSz="1151890" rtl="0" eaLnBrk="1" latinLnBrk="0" hangingPunct="1">
              <a:defRPr sz="2300" kern="1200">
                <a:solidFill>
                  <a:schemeClr val="tx1"/>
                </a:solidFill>
                <a:latin typeface="+mn-lt"/>
                <a:ea typeface="+mn-ea"/>
                <a:cs typeface="+mn-cs"/>
              </a:defRPr>
            </a:lvl3pPr>
            <a:lvl4pPr marL="1728470" algn="l" defTabSz="1151890" rtl="0" eaLnBrk="1" latinLnBrk="0" hangingPunct="1">
              <a:defRPr sz="2300" kern="1200">
                <a:solidFill>
                  <a:schemeClr val="tx1"/>
                </a:solidFill>
                <a:latin typeface="+mn-lt"/>
                <a:ea typeface="+mn-ea"/>
                <a:cs typeface="+mn-cs"/>
              </a:defRPr>
            </a:lvl4pPr>
            <a:lvl5pPr marL="2304415" algn="l" defTabSz="1151890" rtl="0" eaLnBrk="1" latinLnBrk="0" hangingPunct="1">
              <a:defRPr sz="2300" kern="1200">
                <a:solidFill>
                  <a:schemeClr val="tx1"/>
                </a:solidFill>
                <a:latin typeface="+mn-lt"/>
                <a:ea typeface="+mn-ea"/>
                <a:cs typeface="+mn-cs"/>
              </a:defRPr>
            </a:lvl5pPr>
            <a:lvl6pPr marL="2880360" algn="l" defTabSz="1151890" rtl="0" eaLnBrk="1" latinLnBrk="0" hangingPunct="1">
              <a:defRPr sz="2300" kern="1200">
                <a:solidFill>
                  <a:schemeClr val="tx1"/>
                </a:solidFill>
                <a:latin typeface="+mn-lt"/>
                <a:ea typeface="+mn-ea"/>
                <a:cs typeface="+mn-cs"/>
              </a:defRPr>
            </a:lvl6pPr>
            <a:lvl7pPr marL="3456305" algn="l" defTabSz="1151890" rtl="0" eaLnBrk="1" latinLnBrk="0" hangingPunct="1">
              <a:defRPr sz="2300" kern="1200">
                <a:solidFill>
                  <a:schemeClr val="tx1"/>
                </a:solidFill>
                <a:latin typeface="+mn-lt"/>
                <a:ea typeface="+mn-ea"/>
                <a:cs typeface="+mn-cs"/>
              </a:defRPr>
            </a:lvl7pPr>
            <a:lvl8pPr marL="4032250" algn="l" defTabSz="1151890" rtl="0" eaLnBrk="1" latinLnBrk="0" hangingPunct="1">
              <a:defRPr sz="2300" kern="1200">
                <a:solidFill>
                  <a:schemeClr val="tx1"/>
                </a:solidFill>
                <a:latin typeface="+mn-lt"/>
                <a:ea typeface="+mn-ea"/>
                <a:cs typeface="+mn-cs"/>
              </a:defRPr>
            </a:lvl8pPr>
            <a:lvl9pPr marL="4608830" algn="l" defTabSz="1151890" rtl="0" eaLnBrk="1" latinLnBrk="0" hangingPunct="1">
              <a:defRPr sz="2300" kern="1200">
                <a:solidFill>
                  <a:schemeClr val="tx1"/>
                </a:solidFill>
                <a:latin typeface="+mn-lt"/>
                <a:ea typeface="+mn-ea"/>
                <a:cs typeface="+mn-cs"/>
              </a:defRPr>
            </a:lvl9pPr>
          </a:lstStyle>
          <a:p>
            <a:r>
              <a:rPr lang="en-US" altLang="zh-CN" sz="1400" dirty="0">
                <a:solidFill>
                  <a:srgbClr val="FF0000"/>
                </a:solidFill>
              </a:rPr>
              <a:t>Remind that the traditional CLTR loss is:</a:t>
            </a:r>
          </a:p>
          <a:p>
            <a:endParaRPr lang="en-US" altLang="zh-CN" sz="1400" dirty="0">
              <a:solidFill>
                <a:srgbClr val="FF0000"/>
              </a:solidFill>
            </a:endParaRPr>
          </a:p>
          <a:p>
            <a:endParaRPr lang="en-US" altLang="zh-CN" sz="1400" dirty="0">
              <a:solidFill>
                <a:srgbClr val="FF0000"/>
              </a:solidFill>
            </a:endParaRPr>
          </a:p>
        </p:txBody>
      </p:sp>
      <p:pic>
        <p:nvPicPr>
          <p:cNvPr id="7" name="图片 6">
            <a:extLst>
              <a:ext uri="{FF2B5EF4-FFF2-40B4-BE49-F238E27FC236}">
                <a16:creationId xmlns:a16="http://schemas.microsoft.com/office/drawing/2014/main" id="{C3E52817-C37B-7182-B9AC-8BDBE61F89D0}"/>
              </a:ext>
            </a:extLst>
          </p:cNvPr>
          <p:cNvPicPr>
            <a:picLocks noChangeAspect="1"/>
          </p:cNvPicPr>
          <p:nvPr/>
        </p:nvPicPr>
        <p:blipFill>
          <a:blip r:embed="rId5"/>
          <a:stretch>
            <a:fillRect/>
          </a:stretch>
        </p:blipFill>
        <p:spPr>
          <a:xfrm>
            <a:off x="7487536" y="3987830"/>
            <a:ext cx="3464149" cy="413677"/>
          </a:xfrm>
          <a:prstGeom prst="rect">
            <a:avLst/>
          </a:prstGeom>
        </p:spPr>
      </p:pic>
    </p:spTree>
    <p:extLst>
      <p:ext uri="{BB962C8B-B14F-4D97-AF65-F5344CB8AC3E}">
        <p14:creationId xmlns:p14="http://schemas.microsoft.com/office/powerpoint/2010/main" val="324270151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04AC-76D7-54F7-F836-5815DAD6D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5CFE3-7979-EC0B-13A2-BC12F22CEC9A}"/>
              </a:ext>
            </a:extLst>
          </p:cNvPr>
          <p:cNvSpPr>
            <a:spLocks noGrp="1"/>
          </p:cNvSpPr>
          <p:nvPr>
            <p:ph type="title"/>
          </p:nvPr>
        </p:nvSpPr>
        <p:spPr/>
        <p:txBody>
          <a:bodyPr>
            <a:noAutofit/>
          </a:bodyPr>
          <a:lstStyle/>
          <a:p>
            <a:r>
              <a:rPr lang="en-US" altLang="zh-CN" sz="3200" dirty="0"/>
              <a:t>Distributionally Robust Unbiased Learning to Rank for Counterfactual Learning to Rank</a:t>
            </a:r>
            <a:endParaRPr lang="en-CN" sz="32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54E765-71DF-ABC5-CFC8-7E0D659632BC}"/>
                  </a:ext>
                </a:extLst>
              </p:cNvPr>
              <p:cNvSpPr>
                <a:spLocks noGrp="1"/>
              </p:cNvSpPr>
              <p:nvPr>
                <p:ph idx="1"/>
              </p:nvPr>
            </p:nvSpPr>
            <p:spPr>
              <a:xfrm>
                <a:off x="576104" y="1512041"/>
                <a:ext cx="10369867" cy="4708625"/>
              </a:xfrm>
            </p:spPr>
            <p:txBody>
              <a:bodyPr>
                <a:normAutofit/>
              </a:bodyPr>
              <a:lstStyle/>
              <a:p>
                <a:pPr algn="just"/>
                <a:r>
                  <a:rPr lang="en-US" altLang="zh-CN" sz="2000" b="1" dirty="0"/>
                  <a:t>Clustering Based on Query-document Feature</a:t>
                </a:r>
              </a:p>
              <a:p>
                <a:pPr lvl="1" algn="just"/>
                <a:r>
                  <a:rPr lang="en-US" altLang="zh-CN" sz="1800" dirty="0"/>
                  <a:t>As for grouping the training sessions, we first need to obtain the embedding of each session based on the given </a:t>
                </a:r>
                <a:r>
                  <a:rPr lang="zh-CN" altLang="en-US" sz="1800" dirty="0"/>
                  <a:t>𝑞</a:t>
                </a:r>
                <a:r>
                  <a:rPr lang="en-US" altLang="zh-CN" sz="1800" dirty="0"/>
                  <a:t>-</a:t>
                </a:r>
                <a:r>
                  <a:rPr lang="zh-CN" altLang="en-US" sz="1800" dirty="0"/>
                  <a:t>𝑑 </a:t>
                </a:r>
                <a:r>
                  <a:rPr lang="en-US" altLang="zh-CN" sz="1800" dirty="0"/>
                  <a:t>features. </a:t>
                </a:r>
              </a:p>
              <a:p>
                <a:pPr lvl="1" algn="just"/>
                <a:r>
                  <a:rPr lang="en-US" altLang="zh-CN" sz="1800" dirty="0"/>
                  <a:t>Inspired by the weighted information gain (WIG) and normalized query commitment (NQC) methods in query performance prediction, we utilize the mean and variance of the set of </a:t>
                </a:r>
                <a:r>
                  <a:rPr lang="zh-CN" altLang="en-US" sz="1800" dirty="0"/>
                  <a:t>𝑞</a:t>
                </a:r>
                <a:r>
                  <a:rPr lang="en-US" altLang="zh-CN" sz="1800" dirty="0"/>
                  <a:t>-</a:t>
                </a:r>
                <a:r>
                  <a:rPr lang="zh-CN" altLang="en-US" sz="1800" dirty="0"/>
                  <a:t>𝑑 </a:t>
                </a:r>
                <a:r>
                  <a:rPr lang="en-US" altLang="zh-CN" sz="1800" dirty="0"/>
                  <a:t>features to represent the session </a:t>
                </a:r>
                <a14:m>
                  <m:oMath xmlns:m="http://schemas.openxmlformats.org/officeDocument/2006/math">
                    <m:sSub>
                      <m:sSubPr>
                        <m:ctrlPr>
                          <a:rPr lang="en-US" altLang="zh-CN" sz="1800" i="1">
                            <a:latin typeface="Cambria Math" panose="02040503050406030204" pitchFamily="18" charset="0"/>
                          </a:rPr>
                        </m:ctrlPr>
                      </m:sSubPr>
                      <m:e>
                        <m:acc>
                          <m:accPr>
                            <m:chr m:val="̅"/>
                            <m:ctrlPr>
                              <a:rPr lang="en-US" altLang="zh-CN" sz="1800" i="1">
                                <a:latin typeface="Cambria Math" panose="02040503050406030204" pitchFamily="18" charset="0"/>
                              </a:rPr>
                            </m:ctrlPr>
                          </m:accPr>
                          <m:e>
                            <m:r>
                              <a:rPr lang="en-US" altLang="zh-CN" sz="1800" i="1">
                                <a:latin typeface="Cambria Math" panose="02040503050406030204" pitchFamily="18" charset="0"/>
                              </a:rPr>
                              <m:t>𝑦</m:t>
                            </m:r>
                          </m:e>
                        </m:acc>
                      </m:e>
                      <m:sub>
                        <m:r>
                          <a:rPr lang="en-US" altLang="zh-CN" sz="1800" i="1">
                            <a:latin typeface="Cambria Math" panose="02040503050406030204" pitchFamily="18" charset="0"/>
                          </a:rPr>
                          <m:t>𝑞</m:t>
                        </m:r>
                        <m:r>
                          <a:rPr lang="en-US" altLang="zh-CN" sz="1800" i="1">
                            <a:latin typeface="Cambria Math" panose="02040503050406030204" pitchFamily="18" charset="0"/>
                          </a:rPr>
                          <m:t>,&lt;</m:t>
                        </m:r>
                        <m:r>
                          <a:rPr lang="en-US" altLang="zh-CN" sz="1800" i="1">
                            <a:latin typeface="Cambria Math" panose="02040503050406030204" pitchFamily="18" charset="0"/>
                          </a:rPr>
                          <m:t>𝐾</m:t>
                        </m:r>
                      </m:sub>
                    </m:sSub>
                  </m:oMath>
                </a14:m>
                <a:r>
                  <a:rPr lang="en-US" altLang="zh-CN" sz="1800" dirty="0"/>
                  <a:t> .</a:t>
                </a:r>
              </a:p>
              <a:p>
                <a:pPr lvl="1" algn="just"/>
                <a:endParaRPr lang="en-US" altLang="zh-CN" sz="1800" dirty="0"/>
              </a:p>
              <a:p>
                <a:pPr lvl="1" algn="just"/>
                <a:endParaRPr lang="en-US" altLang="zh-CN" sz="1800" dirty="0"/>
              </a:p>
              <a:p>
                <a:pPr lvl="1" algn="just"/>
                <a:endParaRPr lang="en-US" altLang="zh-CN" dirty="0"/>
              </a:p>
              <a:p>
                <a:pPr lvl="1" algn="just"/>
                <a:r>
                  <a:rPr lang="en-US" altLang="zh-CN" sz="1800" dirty="0"/>
                  <a:t>Similarly, we conduct K-means clustering on session presentation to obtain cluster centers {t</a:t>
                </a:r>
                <a:r>
                  <a:rPr lang="zh-CN" altLang="en-US" sz="1800" baseline="-25000" dirty="0"/>
                  <a:t>𝑔</a:t>
                </a:r>
                <a:r>
                  <a:rPr lang="en-US" altLang="zh-CN" sz="1800" dirty="0"/>
                  <a:t>|</a:t>
                </a:r>
                <a:r>
                  <a:rPr lang="zh-CN" altLang="en-US" sz="1800" dirty="0"/>
                  <a:t>𝑔 ∈ </a:t>
                </a:r>
                <a:r>
                  <a:rPr lang="en-US" altLang="zh-CN" sz="1800" dirty="0"/>
                  <a:t>(1,2,...,</a:t>
                </a:r>
                <a:r>
                  <a:rPr lang="zh-CN" altLang="en-US" sz="1800" dirty="0"/>
                  <a:t>𝑧</a:t>
                </a:r>
                <a:r>
                  <a:rPr lang="en-US" altLang="zh-CN" sz="1800" dirty="0"/>
                  <a:t>)} and then assign group labels with: </a:t>
                </a:r>
              </a:p>
              <a:p>
                <a:pPr lvl="1" algn="just"/>
                <a:endParaRPr lang="en-US" altLang="zh-CN" sz="1800" dirty="0"/>
              </a:p>
            </p:txBody>
          </p:sp>
        </mc:Choice>
        <mc:Fallback xmlns="">
          <p:sp>
            <p:nvSpPr>
              <p:cNvPr id="3" name="Content Placeholder 2">
                <a:extLst>
                  <a:ext uri="{FF2B5EF4-FFF2-40B4-BE49-F238E27FC236}">
                    <a16:creationId xmlns:a16="http://schemas.microsoft.com/office/drawing/2014/main" id="{2654E765-71DF-ABC5-CFC8-7E0D659632BC}"/>
                  </a:ext>
                </a:extLst>
              </p:cNvPr>
              <p:cNvSpPr>
                <a:spLocks noGrp="1" noRot="1" noChangeAspect="1" noMove="1" noResize="1" noEditPoints="1" noAdjustHandles="1" noChangeArrowheads="1" noChangeShapeType="1" noTextEdit="1"/>
              </p:cNvSpPr>
              <p:nvPr>
                <p:ph idx="1"/>
              </p:nvPr>
            </p:nvSpPr>
            <p:spPr>
              <a:xfrm>
                <a:off x="576104" y="1512041"/>
                <a:ext cx="10369867" cy="4708625"/>
              </a:xfrm>
              <a:blipFill>
                <a:blip r:embed="rId3"/>
                <a:stretch>
                  <a:fillRect l="-353" r="-235"/>
                </a:stretch>
              </a:blipFill>
            </p:spPr>
            <p:txBody>
              <a:bodyPr/>
              <a:lstStyle/>
              <a:p>
                <a:r>
                  <a:rPr lang="zh-CN" altLang="en-US">
                    <a:noFill/>
                  </a:rPr>
                  <a:t> </a:t>
                </a:r>
              </a:p>
            </p:txBody>
          </p:sp>
        </mc:Fallback>
      </mc:AlternateContent>
      <p:sp>
        <p:nvSpPr>
          <p:cNvPr id="5" name="Slide Number Placeholder 4">
            <a:extLst>
              <a:ext uri="{FF2B5EF4-FFF2-40B4-BE49-F238E27FC236}">
                <a16:creationId xmlns:a16="http://schemas.microsoft.com/office/drawing/2014/main" id="{A1EF3190-679B-0AD2-D362-3C51080D169E}"/>
              </a:ext>
            </a:extLst>
          </p:cNvPr>
          <p:cNvSpPr>
            <a:spLocks noGrp="1"/>
          </p:cNvSpPr>
          <p:nvPr>
            <p:ph type="sldNum" sz="quarter" idx="12"/>
          </p:nvPr>
        </p:nvSpPr>
        <p:spPr/>
        <p:txBody>
          <a:bodyPr/>
          <a:lstStyle/>
          <a:p>
            <a:fld id="{B91EE9DE-39C0-45B1-B406-4DEC767CB4A8}" type="slidenum">
              <a:rPr lang="zh-CN" altLang="en-US" smtClean="0"/>
              <a:t>14</a:t>
            </a:fld>
            <a:endParaRPr lang="zh-CN" altLang="en-US"/>
          </a:p>
        </p:txBody>
      </p:sp>
      <p:pic>
        <p:nvPicPr>
          <p:cNvPr id="7" name="图片 6">
            <a:extLst>
              <a:ext uri="{FF2B5EF4-FFF2-40B4-BE49-F238E27FC236}">
                <a16:creationId xmlns:a16="http://schemas.microsoft.com/office/drawing/2014/main" id="{3AC074A3-191C-6886-6702-644BEBC7A82F}"/>
              </a:ext>
            </a:extLst>
          </p:cNvPr>
          <p:cNvPicPr>
            <a:picLocks noChangeAspect="1"/>
          </p:cNvPicPr>
          <p:nvPr/>
        </p:nvPicPr>
        <p:blipFill>
          <a:blip r:embed="rId4"/>
          <a:stretch>
            <a:fillRect/>
          </a:stretch>
        </p:blipFill>
        <p:spPr>
          <a:xfrm>
            <a:off x="4032845" y="3816151"/>
            <a:ext cx="2996382" cy="1471692"/>
          </a:xfrm>
          <a:prstGeom prst="rect">
            <a:avLst/>
          </a:prstGeom>
        </p:spPr>
      </p:pic>
      <p:pic>
        <p:nvPicPr>
          <p:cNvPr id="9" name="图片 8">
            <a:extLst>
              <a:ext uri="{FF2B5EF4-FFF2-40B4-BE49-F238E27FC236}">
                <a16:creationId xmlns:a16="http://schemas.microsoft.com/office/drawing/2014/main" id="{DC25568D-E738-E439-C369-07070193361A}"/>
              </a:ext>
            </a:extLst>
          </p:cNvPr>
          <p:cNvPicPr>
            <a:picLocks noChangeAspect="1"/>
          </p:cNvPicPr>
          <p:nvPr/>
        </p:nvPicPr>
        <p:blipFill>
          <a:blip r:embed="rId5"/>
          <a:stretch>
            <a:fillRect/>
          </a:stretch>
        </p:blipFill>
        <p:spPr>
          <a:xfrm>
            <a:off x="3888829" y="6006163"/>
            <a:ext cx="3878957" cy="426534"/>
          </a:xfrm>
          <a:prstGeom prst="rect">
            <a:avLst/>
          </a:prstGeom>
        </p:spPr>
      </p:pic>
    </p:spTree>
    <p:extLst>
      <p:ext uri="{BB962C8B-B14F-4D97-AF65-F5344CB8AC3E}">
        <p14:creationId xmlns:p14="http://schemas.microsoft.com/office/powerpoint/2010/main" val="384981154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57C7-3531-6A92-42FF-AD761DDD7F02}"/>
              </a:ext>
            </a:extLst>
          </p:cNvPr>
          <p:cNvSpPr>
            <a:spLocks noGrp="1"/>
          </p:cNvSpPr>
          <p:nvPr>
            <p:ph type="title"/>
          </p:nvPr>
        </p:nvSpPr>
        <p:spPr/>
        <p:txBody>
          <a:bodyPr>
            <a:normAutofit/>
          </a:bodyPr>
          <a:lstStyle/>
          <a:p>
            <a:r>
              <a:rPr lang="en-US" altLang="zh-CN" sz="3200" dirty="0"/>
              <a:t>Experimental Setup</a:t>
            </a:r>
            <a:endParaRPr lang="en-CN" sz="3200" dirty="0"/>
          </a:p>
        </p:txBody>
      </p:sp>
      <p:sp>
        <p:nvSpPr>
          <p:cNvPr id="5" name="Slide Number Placeholder 4">
            <a:extLst>
              <a:ext uri="{FF2B5EF4-FFF2-40B4-BE49-F238E27FC236}">
                <a16:creationId xmlns:a16="http://schemas.microsoft.com/office/drawing/2014/main" id="{47B72B1E-DED1-BE2D-999F-C6CD68553009}"/>
              </a:ext>
            </a:extLst>
          </p:cNvPr>
          <p:cNvSpPr>
            <a:spLocks noGrp="1"/>
          </p:cNvSpPr>
          <p:nvPr>
            <p:ph type="sldNum" sz="quarter" idx="12"/>
          </p:nvPr>
        </p:nvSpPr>
        <p:spPr/>
        <p:txBody>
          <a:bodyPr/>
          <a:lstStyle/>
          <a:p>
            <a:fld id="{B91EE9DE-39C0-45B1-B406-4DEC767CB4A8}" type="slidenum">
              <a:rPr lang="zh-CN" altLang="en-US" smtClean="0"/>
              <a:t>15</a:t>
            </a:fld>
            <a:endParaRPr lang="zh-CN" altLang="en-US" dirty="0"/>
          </a:p>
        </p:txBody>
      </p:sp>
      <p:sp>
        <p:nvSpPr>
          <p:cNvPr id="8" name="Content Placeholder 2">
            <a:extLst>
              <a:ext uri="{FF2B5EF4-FFF2-40B4-BE49-F238E27FC236}">
                <a16:creationId xmlns:a16="http://schemas.microsoft.com/office/drawing/2014/main" id="{C8719770-9B6B-B7BD-0E54-AA1D0E0D4AE1}"/>
              </a:ext>
            </a:extLst>
          </p:cNvPr>
          <p:cNvSpPr txBox="1">
            <a:spLocks/>
          </p:cNvSpPr>
          <p:nvPr/>
        </p:nvSpPr>
        <p:spPr>
          <a:xfrm>
            <a:off x="576104" y="1561781"/>
            <a:ext cx="10369867" cy="4658886"/>
          </a:xfrm>
          <a:prstGeom prst="rect">
            <a:avLst/>
          </a:prstGeom>
        </p:spPr>
        <p:txBody>
          <a:bodyPr vert="horz" lIns="115214" tIns="57607" rIns="115214" bIns="57607" rtlCol="0">
            <a:noAutofit/>
          </a:bodyPr>
          <a:lstStyle>
            <a:lvl1pPr marL="431800" indent="-431800" algn="l" defTabSz="1151890" rtl="0" eaLnBrk="1" latinLnBrk="0" hangingPunct="1">
              <a:lnSpc>
                <a:spcPct val="120000"/>
              </a:lnSpc>
              <a:spcBef>
                <a:spcPts val="800"/>
              </a:spcBef>
              <a:buFont typeface="Arial" panose="020B0604020202020204" pitchFamily="34" charset="0"/>
              <a:buChar char="•"/>
              <a:defRPr sz="3200" kern="1200">
                <a:solidFill>
                  <a:schemeClr val="tx1"/>
                </a:solidFill>
                <a:latin typeface="+mn-lt"/>
                <a:ea typeface="+mn-ea"/>
                <a:cs typeface="+mn-cs"/>
              </a:defRPr>
            </a:lvl1pPr>
            <a:lvl2pPr marL="935990" indent="-360045" algn="l" defTabSz="1151890" rtl="0" eaLnBrk="1" latinLnBrk="0" hangingPunct="1">
              <a:lnSpc>
                <a:spcPct val="120000"/>
              </a:lnSpc>
              <a:spcBef>
                <a:spcPts val="800"/>
              </a:spcBef>
              <a:buFont typeface="Arial" panose="020B0604020202020204" pitchFamily="34" charset="0"/>
              <a:buChar char="–"/>
              <a:defRPr sz="2400" kern="1200">
                <a:solidFill>
                  <a:schemeClr val="tx1"/>
                </a:solidFill>
                <a:latin typeface="+mn-lt"/>
                <a:ea typeface="+mn-ea"/>
                <a:cs typeface="+mn-cs"/>
              </a:defRPr>
            </a:lvl2pPr>
            <a:lvl3pPr marL="1440180" indent="-288290" algn="l" defTabSz="1151890" rtl="0" eaLnBrk="1" latinLnBrk="0" hangingPunct="1">
              <a:lnSpc>
                <a:spcPct val="120000"/>
              </a:lnSpc>
              <a:spcBef>
                <a:spcPts val="800"/>
              </a:spcBef>
              <a:buFont typeface="Arial" panose="020B0604020202020204" pitchFamily="34" charset="0"/>
              <a:buChar char="•"/>
              <a:defRPr sz="2000" kern="1200">
                <a:solidFill>
                  <a:schemeClr val="tx1"/>
                </a:solidFill>
                <a:latin typeface="+mn-lt"/>
                <a:ea typeface="+mn-ea"/>
                <a:cs typeface="+mn-cs"/>
              </a:defRPr>
            </a:lvl3pPr>
            <a:lvl4pPr marL="2016125" indent="-288290" algn="l" defTabSz="1151890" rtl="0" eaLnBrk="1" latinLnBrk="0" hangingPunct="1">
              <a:lnSpc>
                <a:spcPct val="120000"/>
              </a:lnSpc>
              <a:spcBef>
                <a:spcPts val="800"/>
              </a:spcBef>
              <a:buFont typeface="Arial" panose="020B0604020202020204" pitchFamily="34" charset="0"/>
              <a:buChar char="–"/>
              <a:defRPr sz="1800" kern="1200">
                <a:solidFill>
                  <a:schemeClr val="tx1"/>
                </a:solidFill>
                <a:latin typeface="+mn-lt"/>
                <a:ea typeface="+mn-ea"/>
                <a:cs typeface="+mn-cs"/>
              </a:defRPr>
            </a:lvl4pPr>
            <a:lvl5pPr marL="2592070" indent="-288290" algn="l" defTabSz="1151890" rtl="0" eaLnBrk="1" latinLnBrk="0" hangingPunct="1">
              <a:lnSpc>
                <a:spcPct val="120000"/>
              </a:lnSpc>
              <a:spcBef>
                <a:spcPts val="800"/>
              </a:spcBef>
              <a:buFont typeface="Arial" panose="020B0604020202020204" pitchFamily="34" charset="0"/>
              <a:buChar char="»"/>
              <a:defRPr sz="1800" kern="1200">
                <a:solidFill>
                  <a:schemeClr val="tx1"/>
                </a:solidFill>
                <a:latin typeface="+mn-lt"/>
                <a:ea typeface="+mn-ea"/>
                <a:cs typeface="+mn-cs"/>
              </a:defRPr>
            </a:lvl5pPr>
            <a:lvl6pPr marL="316865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6pPr>
            <a:lvl7pPr marL="374459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7pPr>
            <a:lvl8pPr marL="4320540"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8pPr>
            <a:lvl9pPr marL="4896485" indent="-288290" algn="l" defTabSz="115189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9pPr>
          </a:lstStyle>
          <a:p>
            <a:pPr algn="just"/>
            <a:r>
              <a:rPr lang="en-US" altLang="zh-CN" sz="2000" dirty="0"/>
              <a:t>Dataset: Baidu-</a:t>
            </a:r>
            <a:r>
              <a:rPr lang="en-US" altLang="zh-CN" sz="2000" dirty="0" err="1"/>
              <a:t>ultr</a:t>
            </a:r>
            <a:r>
              <a:rPr lang="en-US" altLang="zh-CN" sz="2000" dirty="0"/>
              <a:t>-uva</a:t>
            </a:r>
          </a:p>
          <a:p>
            <a:pPr algn="just"/>
            <a:r>
              <a:rPr lang="en-US" altLang="zh-CN" sz="2000" dirty="0"/>
              <a:t>Baselines:</a:t>
            </a:r>
          </a:p>
          <a:p>
            <a:pPr lvl="1" algn="just"/>
            <a:r>
              <a:rPr lang="en-US" altLang="zh-CN" sz="1800" dirty="0"/>
              <a:t>Pointwise:</a:t>
            </a:r>
            <a:r>
              <a:rPr lang="zh-CN" altLang="en-US" sz="1800" dirty="0"/>
              <a:t> </a:t>
            </a:r>
            <a:r>
              <a:rPr lang="en-US" altLang="zh-CN" sz="1800" dirty="0"/>
              <a:t>Pointwise-Naïve, PBM, Regression-EM, Vectorization</a:t>
            </a:r>
          </a:p>
          <a:p>
            <a:pPr lvl="1" algn="just"/>
            <a:r>
              <a:rPr lang="en-US" altLang="zh-CN" sz="1800" dirty="0"/>
              <a:t>Listwise: Listwise-Naïve, IPS-PBM, DLA, Policy-aware, Heckman, </a:t>
            </a:r>
            <a:r>
              <a:rPr lang="en-US" altLang="zh-CN" sz="1800" dirty="0" err="1"/>
              <a:t>RankAgg</a:t>
            </a:r>
            <a:endParaRPr lang="en-US" altLang="zh-CN" sz="1800" dirty="0"/>
          </a:p>
          <a:p>
            <a:pPr lvl="1" algn="just"/>
            <a:r>
              <a:rPr lang="en-US" altLang="zh-CN" sz="1800" dirty="0"/>
              <a:t>Pairwise: Pairwise-Naïve, PRS</a:t>
            </a:r>
          </a:p>
          <a:p>
            <a:pPr algn="just"/>
            <a:r>
              <a:rPr lang="en-US" altLang="zh-CN" sz="2000" dirty="0"/>
              <a:t>DRO-ULTR methods: </a:t>
            </a:r>
          </a:p>
          <a:p>
            <a:pPr lvl="1" algn="just"/>
            <a:r>
              <a:rPr lang="en-US" altLang="zh-CN" sz="1800" dirty="0"/>
              <a:t>DRO-PBM, DRO-Regression-EM, DRO-IPS-PBM, DRO-DLA</a:t>
            </a:r>
          </a:p>
          <a:p>
            <a:pPr algn="just"/>
            <a:r>
              <a:rPr lang="en-US" altLang="zh-CN" sz="2000" dirty="0"/>
              <a:t>Evaluation: </a:t>
            </a:r>
            <a:r>
              <a:rPr lang="en-US" altLang="zh-CN" sz="2000" dirty="0" err="1"/>
              <a:t>nDCG</a:t>
            </a:r>
            <a:r>
              <a:rPr lang="en-US" altLang="zh-CN" sz="2000" dirty="0"/>
              <a:t> &amp; DCG (at 1,3,5,10), MRR</a:t>
            </a:r>
          </a:p>
          <a:p>
            <a:pPr lvl="1" algn="just"/>
            <a:endParaRPr lang="en-US" altLang="zh-CN" sz="1200" dirty="0"/>
          </a:p>
        </p:txBody>
      </p:sp>
    </p:spTree>
    <p:extLst>
      <p:ext uri="{BB962C8B-B14F-4D97-AF65-F5344CB8AC3E}">
        <p14:creationId xmlns:p14="http://schemas.microsoft.com/office/powerpoint/2010/main" val="117646940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57C7-3531-6A92-42FF-AD761DDD7F02}"/>
              </a:ext>
            </a:extLst>
          </p:cNvPr>
          <p:cNvSpPr>
            <a:spLocks noGrp="1"/>
          </p:cNvSpPr>
          <p:nvPr>
            <p:ph type="title"/>
          </p:nvPr>
        </p:nvSpPr>
        <p:spPr/>
        <p:txBody>
          <a:bodyPr>
            <a:normAutofit fontScale="90000"/>
          </a:bodyPr>
          <a:lstStyle/>
          <a:p>
            <a:r>
              <a:rPr lang="en-US" altLang="zh-CN" dirty="0"/>
              <a:t>RQ1. How Effective Are the DRO-ULTR Methods on the Real-world Dataset?</a:t>
            </a:r>
            <a:endParaRPr lang="en-CN" dirty="0"/>
          </a:p>
        </p:txBody>
      </p:sp>
      <p:sp>
        <p:nvSpPr>
          <p:cNvPr id="3" name="Content Placeholder 2">
            <a:extLst>
              <a:ext uri="{FF2B5EF4-FFF2-40B4-BE49-F238E27FC236}">
                <a16:creationId xmlns:a16="http://schemas.microsoft.com/office/drawing/2014/main" id="{032F997D-54AE-DE70-7A23-18B2D2C55EBC}"/>
              </a:ext>
            </a:extLst>
          </p:cNvPr>
          <p:cNvSpPr>
            <a:spLocks noGrp="1"/>
          </p:cNvSpPr>
          <p:nvPr>
            <p:ph idx="1"/>
          </p:nvPr>
        </p:nvSpPr>
        <p:spPr>
          <a:xfrm>
            <a:off x="580296" y="5184303"/>
            <a:ext cx="10797365" cy="4658886"/>
          </a:xfrm>
        </p:spPr>
        <p:txBody>
          <a:bodyPr>
            <a:noAutofit/>
          </a:bodyPr>
          <a:lstStyle/>
          <a:p>
            <a:pPr algn="just"/>
            <a:r>
              <a:rPr lang="en-US" altLang="zh-CN" sz="1600" dirty="0"/>
              <a:t>All the DRO-ULTR methods outperform their corresponding ULTR baselines in terms of most metrics.</a:t>
            </a:r>
          </a:p>
          <a:p>
            <a:pPr algn="just"/>
            <a:r>
              <a:rPr lang="en-US" altLang="zh-CN" sz="1600" dirty="0"/>
              <a:t>The DRO-IPS-PBM method outperforms all the baselines, including the Policy-aware and </a:t>
            </a:r>
            <a:r>
              <a:rPr lang="en-US" altLang="zh-CN" sz="1600" dirty="0" err="1"/>
              <a:t>RankAgg</a:t>
            </a:r>
            <a:r>
              <a:rPr lang="en-US" altLang="zh-CN" sz="1600" dirty="0"/>
              <a:t> methods that mitigate the item selection bias.</a:t>
            </a:r>
          </a:p>
        </p:txBody>
      </p:sp>
      <p:sp>
        <p:nvSpPr>
          <p:cNvPr id="5" name="Slide Number Placeholder 4">
            <a:extLst>
              <a:ext uri="{FF2B5EF4-FFF2-40B4-BE49-F238E27FC236}">
                <a16:creationId xmlns:a16="http://schemas.microsoft.com/office/drawing/2014/main" id="{47B72B1E-DED1-BE2D-999F-C6CD68553009}"/>
              </a:ext>
            </a:extLst>
          </p:cNvPr>
          <p:cNvSpPr>
            <a:spLocks noGrp="1"/>
          </p:cNvSpPr>
          <p:nvPr>
            <p:ph type="sldNum" sz="quarter" idx="12"/>
          </p:nvPr>
        </p:nvSpPr>
        <p:spPr/>
        <p:txBody>
          <a:bodyPr/>
          <a:lstStyle/>
          <a:p>
            <a:fld id="{B91EE9DE-39C0-45B1-B406-4DEC767CB4A8}" type="slidenum">
              <a:rPr lang="zh-CN" altLang="en-US" smtClean="0"/>
              <a:t>16</a:t>
            </a:fld>
            <a:endParaRPr lang="zh-CN" altLang="en-US"/>
          </a:p>
        </p:txBody>
      </p:sp>
      <p:pic>
        <p:nvPicPr>
          <p:cNvPr id="7" name="图片 6">
            <a:extLst>
              <a:ext uri="{FF2B5EF4-FFF2-40B4-BE49-F238E27FC236}">
                <a16:creationId xmlns:a16="http://schemas.microsoft.com/office/drawing/2014/main" id="{2A04BF85-D875-12EC-7AAE-41A5DAA601B9}"/>
              </a:ext>
            </a:extLst>
          </p:cNvPr>
          <p:cNvPicPr>
            <a:picLocks noChangeAspect="1"/>
          </p:cNvPicPr>
          <p:nvPr/>
        </p:nvPicPr>
        <p:blipFill>
          <a:blip r:embed="rId3"/>
          <a:stretch>
            <a:fillRect/>
          </a:stretch>
        </p:blipFill>
        <p:spPr>
          <a:xfrm>
            <a:off x="648469" y="1358870"/>
            <a:ext cx="8425334" cy="3861463"/>
          </a:xfrm>
          <a:prstGeom prst="rect">
            <a:avLst/>
          </a:prstGeom>
        </p:spPr>
      </p:pic>
    </p:spTree>
    <p:extLst>
      <p:ext uri="{BB962C8B-B14F-4D97-AF65-F5344CB8AC3E}">
        <p14:creationId xmlns:p14="http://schemas.microsoft.com/office/powerpoint/2010/main" val="1419967532"/>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5AEA4-AD72-1837-206F-280AFED79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354B6-038C-6F76-D663-A06CE3DAA750}"/>
              </a:ext>
            </a:extLst>
          </p:cNvPr>
          <p:cNvSpPr>
            <a:spLocks noGrp="1"/>
          </p:cNvSpPr>
          <p:nvPr>
            <p:ph type="title"/>
          </p:nvPr>
        </p:nvSpPr>
        <p:spPr/>
        <p:txBody>
          <a:bodyPr>
            <a:normAutofit fontScale="90000"/>
          </a:bodyPr>
          <a:lstStyle/>
          <a:p>
            <a:r>
              <a:rPr lang="en-US" altLang="zh-CN" dirty="0"/>
              <a:t>RQ1. How Effective Are the DRO-ULTR Methods on the Real-world Dataset?</a:t>
            </a:r>
            <a:endParaRPr lang="en-CN" dirty="0"/>
          </a:p>
        </p:txBody>
      </p:sp>
      <p:sp>
        <p:nvSpPr>
          <p:cNvPr id="3" name="Content Placeholder 2">
            <a:extLst>
              <a:ext uri="{FF2B5EF4-FFF2-40B4-BE49-F238E27FC236}">
                <a16:creationId xmlns:a16="http://schemas.microsoft.com/office/drawing/2014/main" id="{6A6B3925-25DC-5F80-8D51-13667E57CA4C}"/>
              </a:ext>
            </a:extLst>
          </p:cNvPr>
          <p:cNvSpPr>
            <a:spLocks noGrp="1"/>
          </p:cNvSpPr>
          <p:nvPr>
            <p:ph idx="1"/>
          </p:nvPr>
        </p:nvSpPr>
        <p:spPr>
          <a:xfrm>
            <a:off x="580296" y="5184303"/>
            <a:ext cx="10369867" cy="4658886"/>
          </a:xfrm>
        </p:spPr>
        <p:txBody>
          <a:bodyPr>
            <a:noAutofit/>
          </a:bodyPr>
          <a:lstStyle/>
          <a:p>
            <a:pPr algn="just"/>
            <a:r>
              <a:rPr lang="en-US" altLang="zh-CN" sz="1600" dirty="0"/>
              <a:t>DRO-ULTR methods still outperform their corresponding ULTR baselines.</a:t>
            </a:r>
          </a:p>
          <a:p>
            <a:pPr algn="just"/>
            <a:r>
              <a:rPr lang="en-US" altLang="zh-CN" sz="1600" dirty="0"/>
              <a:t>Using traditional ranking features usually yields better performance than using CLS features. Thus, we use the traditional ranking features in the following experiments. </a:t>
            </a:r>
          </a:p>
        </p:txBody>
      </p:sp>
      <p:sp>
        <p:nvSpPr>
          <p:cNvPr id="5" name="Slide Number Placeholder 4">
            <a:extLst>
              <a:ext uri="{FF2B5EF4-FFF2-40B4-BE49-F238E27FC236}">
                <a16:creationId xmlns:a16="http://schemas.microsoft.com/office/drawing/2014/main" id="{827FFA30-810A-691F-4761-2155701EEFFC}"/>
              </a:ext>
            </a:extLst>
          </p:cNvPr>
          <p:cNvSpPr>
            <a:spLocks noGrp="1"/>
          </p:cNvSpPr>
          <p:nvPr>
            <p:ph type="sldNum" sz="quarter" idx="12"/>
          </p:nvPr>
        </p:nvSpPr>
        <p:spPr/>
        <p:txBody>
          <a:bodyPr/>
          <a:lstStyle/>
          <a:p>
            <a:fld id="{B91EE9DE-39C0-45B1-B406-4DEC767CB4A8}" type="slidenum">
              <a:rPr lang="zh-CN" altLang="en-US" smtClean="0"/>
              <a:t>17</a:t>
            </a:fld>
            <a:endParaRPr lang="zh-CN" altLang="en-US" dirty="0"/>
          </a:p>
        </p:txBody>
      </p:sp>
      <p:pic>
        <p:nvPicPr>
          <p:cNvPr id="4" name="图片 3">
            <a:extLst>
              <a:ext uri="{FF2B5EF4-FFF2-40B4-BE49-F238E27FC236}">
                <a16:creationId xmlns:a16="http://schemas.microsoft.com/office/drawing/2014/main" id="{D472AB1B-104D-CB86-7A53-49D4B93B4639}"/>
              </a:ext>
            </a:extLst>
          </p:cNvPr>
          <p:cNvPicPr>
            <a:picLocks noChangeAspect="1"/>
          </p:cNvPicPr>
          <p:nvPr/>
        </p:nvPicPr>
        <p:blipFill>
          <a:blip r:embed="rId3"/>
          <a:stretch>
            <a:fillRect/>
          </a:stretch>
        </p:blipFill>
        <p:spPr>
          <a:xfrm>
            <a:off x="648469" y="1377352"/>
            <a:ext cx="8353326" cy="3878959"/>
          </a:xfrm>
          <a:prstGeom prst="rect">
            <a:avLst/>
          </a:prstGeom>
        </p:spPr>
      </p:pic>
    </p:spTree>
    <p:extLst>
      <p:ext uri="{BB962C8B-B14F-4D97-AF65-F5344CB8AC3E}">
        <p14:creationId xmlns:p14="http://schemas.microsoft.com/office/powerpoint/2010/main" val="190532935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02209-96FD-4E45-C91B-4BA9D8B628A7}"/>
              </a:ext>
            </a:extLst>
          </p:cNvPr>
          <p:cNvSpPr>
            <a:spLocks noGrp="1"/>
          </p:cNvSpPr>
          <p:nvPr>
            <p:ph type="title"/>
          </p:nvPr>
        </p:nvSpPr>
        <p:spPr/>
        <p:txBody>
          <a:bodyPr>
            <a:normAutofit/>
          </a:bodyPr>
          <a:lstStyle/>
          <a:p>
            <a:r>
              <a:rPr lang="en-US" altLang="zh-CN" sz="2800" dirty="0"/>
              <a:t>RQ2. How Do the DRO-ULTR Methods Combat Distribution Shifts?</a:t>
            </a:r>
            <a:endParaRPr lang="en-CN" sz="2800" dirty="0"/>
          </a:p>
        </p:txBody>
      </p:sp>
      <p:sp>
        <p:nvSpPr>
          <p:cNvPr id="3" name="Content Placeholder 2">
            <a:extLst>
              <a:ext uri="{FF2B5EF4-FFF2-40B4-BE49-F238E27FC236}">
                <a16:creationId xmlns:a16="http://schemas.microsoft.com/office/drawing/2014/main" id="{510AB3AA-7CB8-B5D3-8927-0A1611E94732}"/>
              </a:ext>
            </a:extLst>
          </p:cNvPr>
          <p:cNvSpPr>
            <a:spLocks noGrp="1"/>
          </p:cNvSpPr>
          <p:nvPr>
            <p:ph idx="1"/>
          </p:nvPr>
        </p:nvSpPr>
        <p:spPr>
          <a:xfrm>
            <a:off x="648469" y="5330935"/>
            <a:ext cx="10537031" cy="1584175"/>
          </a:xfrm>
        </p:spPr>
        <p:txBody>
          <a:bodyPr>
            <a:normAutofit/>
          </a:bodyPr>
          <a:lstStyle/>
          <a:p>
            <a:pPr algn="just"/>
            <a:r>
              <a:rPr lang="en-US" altLang="zh-CN" sz="1600" dirty="0"/>
              <a:t>The DRO-ULTR methods improve the worst single-group performance.</a:t>
            </a:r>
          </a:p>
          <a:p>
            <a:pPr algn="just"/>
            <a:r>
              <a:rPr lang="en-US" altLang="zh-CN" sz="1600" dirty="0"/>
              <a:t>On most groups and on average, the DRO-ULTR methods perform better than their corresponding ULTR baselines.</a:t>
            </a:r>
          </a:p>
        </p:txBody>
      </p:sp>
      <p:sp>
        <p:nvSpPr>
          <p:cNvPr id="6" name="Slide Number Placeholder 5">
            <a:extLst>
              <a:ext uri="{FF2B5EF4-FFF2-40B4-BE49-F238E27FC236}">
                <a16:creationId xmlns:a16="http://schemas.microsoft.com/office/drawing/2014/main" id="{596827ED-D25D-15A0-83F9-4126ED274F8B}"/>
              </a:ext>
            </a:extLst>
          </p:cNvPr>
          <p:cNvSpPr>
            <a:spLocks noGrp="1"/>
          </p:cNvSpPr>
          <p:nvPr>
            <p:ph type="sldNum" sz="quarter" idx="12"/>
          </p:nvPr>
        </p:nvSpPr>
        <p:spPr/>
        <p:txBody>
          <a:bodyPr/>
          <a:lstStyle/>
          <a:p>
            <a:r>
              <a:rPr lang="zh-CN" altLang="en-US" dirty="0"/>
              <a:t> </a:t>
            </a:r>
            <a:fld id="{B91EE9DE-39C0-45B1-B406-4DEC767CB4A8}" type="slidenum">
              <a:rPr lang="zh-CN" altLang="en-US" smtClean="0"/>
              <a:t>18</a:t>
            </a:fld>
            <a:endParaRPr lang="zh-CN" altLang="en-US" dirty="0"/>
          </a:p>
        </p:txBody>
      </p:sp>
      <p:pic>
        <p:nvPicPr>
          <p:cNvPr id="7" name="图片 6">
            <a:extLst>
              <a:ext uri="{FF2B5EF4-FFF2-40B4-BE49-F238E27FC236}">
                <a16:creationId xmlns:a16="http://schemas.microsoft.com/office/drawing/2014/main" id="{B79E44C5-BB25-40CF-F7E3-1A02DAC3E0B9}"/>
              </a:ext>
            </a:extLst>
          </p:cNvPr>
          <p:cNvPicPr>
            <a:picLocks noChangeAspect="1"/>
          </p:cNvPicPr>
          <p:nvPr/>
        </p:nvPicPr>
        <p:blipFill>
          <a:blip r:embed="rId3"/>
          <a:stretch>
            <a:fillRect/>
          </a:stretch>
        </p:blipFill>
        <p:spPr>
          <a:xfrm>
            <a:off x="1368550" y="1315650"/>
            <a:ext cx="3394576" cy="3814524"/>
          </a:xfrm>
          <a:prstGeom prst="rect">
            <a:avLst/>
          </a:prstGeom>
        </p:spPr>
      </p:pic>
      <p:pic>
        <p:nvPicPr>
          <p:cNvPr id="11" name="图片 10">
            <a:extLst>
              <a:ext uri="{FF2B5EF4-FFF2-40B4-BE49-F238E27FC236}">
                <a16:creationId xmlns:a16="http://schemas.microsoft.com/office/drawing/2014/main" id="{E55F2A5C-3EEF-AD8B-2BCC-BC80F18EC867}"/>
              </a:ext>
            </a:extLst>
          </p:cNvPr>
          <p:cNvPicPr>
            <a:picLocks noChangeAspect="1"/>
          </p:cNvPicPr>
          <p:nvPr/>
        </p:nvPicPr>
        <p:blipFill>
          <a:blip r:embed="rId4"/>
          <a:stretch>
            <a:fillRect/>
          </a:stretch>
        </p:blipFill>
        <p:spPr>
          <a:xfrm>
            <a:off x="5040957" y="1305775"/>
            <a:ext cx="3394575" cy="3995051"/>
          </a:xfrm>
          <a:prstGeom prst="rect">
            <a:avLst/>
          </a:prstGeom>
        </p:spPr>
      </p:pic>
      <p:sp>
        <p:nvSpPr>
          <p:cNvPr id="12" name="箭头: 下 11">
            <a:extLst>
              <a:ext uri="{FF2B5EF4-FFF2-40B4-BE49-F238E27FC236}">
                <a16:creationId xmlns:a16="http://schemas.microsoft.com/office/drawing/2014/main" id="{A00D3973-68C7-8D0E-9CEB-BBDB930C0B0A}"/>
              </a:ext>
            </a:extLst>
          </p:cNvPr>
          <p:cNvSpPr/>
          <p:nvPr/>
        </p:nvSpPr>
        <p:spPr>
          <a:xfrm>
            <a:off x="1368549" y="2511212"/>
            <a:ext cx="216024" cy="7920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下 12">
            <a:extLst>
              <a:ext uri="{FF2B5EF4-FFF2-40B4-BE49-F238E27FC236}">
                <a16:creationId xmlns:a16="http://schemas.microsoft.com/office/drawing/2014/main" id="{64820245-0E5D-811F-9F40-E14A693CC78E}"/>
              </a:ext>
            </a:extLst>
          </p:cNvPr>
          <p:cNvSpPr/>
          <p:nvPr/>
        </p:nvSpPr>
        <p:spPr>
          <a:xfrm rot="10800000">
            <a:off x="8209309" y="2480801"/>
            <a:ext cx="216024" cy="79208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F2D3FC99-60B2-4507-485D-5444FAAF9718}"/>
              </a:ext>
            </a:extLst>
          </p:cNvPr>
          <p:cNvSpPr txBox="1"/>
          <p:nvPr/>
        </p:nvSpPr>
        <p:spPr>
          <a:xfrm>
            <a:off x="612108" y="2534225"/>
            <a:ext cx="864453" cy="738664"/>
          </a:xfrm>
          <a:prstGeom prst="rect">
            <a:avLst/>
          </a:prstGeom>
          <a:noFill/>
        </p:spPr>
        <p:txBody>
          <a:bodyPr wrap="square" rtlCol="0">
            <a:spAutoFit/>
          </a:bodyPr>
          <a:lstStyle/>
          <a:p>
            <a:pPr algn="just"/>
            <a:r>
              <a:rPr lang="en-US" altLang="zh-CN" sz="1400" dirty="0"/>
              <a:t>Lower means better</a:t>
            </a:r>
            <a:endParaRPr lang="zh-CN" altLang="en-US" sz="1400" dirty="0"/>
          </a:p>
        </p:txBody>
      </p:sp>
      <p:sp>
        <p:nvSpPr>
          <p:cNvPr id="15" name="文本框 14">
            <a:extLst>
              <a:ext uri="{FF2B5EF4-FFF2-40B4-BE49-F238E27FC236}">
                <a16:creationId xmlns:a16="http://schemas.microsoft.com/office/drawing/2014/main" id="{650BDAAD-161C-CFF5-0F6B-07326B985E16}"/>
              </a:ext>
            </a:extLst>
          </p:cNvPr>
          <p:cNvSpPr txBox="1"/>
          <p:nvPr/>
        </p:nvSpPr>
        <p:spPr>
          <a:xfrm>
            <a:off x="8458575" y="2534225"/>
            <a:ext cx="864453" cy="738664"/>
          </a:xfrm>
          <a:prstGeom prst="rect">
            <a:avLst/>
          </a:prstGeom>
          <a:noFill/>
        </p:spPr>
        <p:txBody>
          <a:bodyPr wrap="square" rtlCol="0">
            <a:spAutoFit/>
          </a:bodyPr>
          <a:lstStyle/>
          <a:p>
            <a:pPr algn="just"/>
            <a:r>
              <a:rPr lang="en-US" altLang="zh-CN" sz="1400" dirty="0"/>
              <a:t>Higher means better</a:t>
            </a:r>
            <a:endParaRPr lang="zh-CN" altLang="en-US" sz="1400" dirty="0"/>
          </a:p>
        </p:txBody>
      </p:sp>
    </p:spTree>
    <p:extLst>
      <p:ext uri="{BB962C8B-B14F-4D97-AF65-F5344CB8AC3E}">
        <p14:creationId xmlns:p14="http://schemas.microsoft.com/office/powerpoint/2010/main" val="214080803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ED82-5DCA-8DE9-A262-F722ADC4A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CB96DC-426F-92C7-276E-678A70EE7A3B}"/>
              </a:ext>
            </a:extLst>
          </p:cNvPr>
          <p:cNvSpPr>
            <a:spLocks noGrp="1"/>
          </p:cNvSpPr>
          <p:nvPr>
            <p:ph type="title"/>
          </p:nvPr>
        </p:nvSpPr>
        <p:spPr/>
        <p:txBody>
          <a:bodyPr>
            <a:normAutofit/>
          </a:bodyPr>
          <a:lstStyle/>
          <a:p>
            <a:r>
              <a:rPr lang="en-US" altLang="zh-CN" sz="2800" dirty="0"/>
              <a:t>RQ2. How Do the DRO-ULTR Methods Combat Distribution Shifts?</a:t>
            </a:r>
            <a:endParaRPr lang="en-CN" sz="2800" dirty="0"/>
          </a:p>
        </p:txBody>
      </p:sp>
      <p:sp>
        <p:nvSpPr>
          <p:cNvPr id="3" name="Content Placeholder 2">
            <a:extLst>
              <a:ext uri="{FF2B5EF4-FFF2-40B4-BE49-F238E27FC236}">
                <a16:creationId xmlns:a16="http://schemas.microsoft.com/office/drawing/2014/main" id="{7560D33C-883C-F024-9E33-EBB3B2762149}"/>
              </a:ext>
            </a:extLst>
          </p:cNvPr>
          <p:cNvSpPr>
            <a:spLocks noGrp="1"/>
          </p:cNvSpPr>
          <p:nvPr>
            <p:ph idx="1"/>
          </p:nvPr>
        </p:nvSpPr>
        <p:spPr>
          <a:xfrm>
            <a:off x="648469" y="5214075"/>
            <a:ext cx="10537031" cy="1584175"/>
          </a:xfrm>
        </p:spPr>
        <p:txBody>
          <a:bodyPr>
            <a:normAutofit/>
          </a:bodyPr>
          <a:lstStyle/>
          <a:p>
            <a:pPr algn="just"/>
            <a:r>
              <a:rPr lang="en-US" altLang="zh-CN" sz="1600" dirty="0"/>
              <a:t>To simulate the situation in which there is an unknown distribution shift in the test time, we generate semi-synthetic test datasets by randomly sampling the test queries. </a:t>
            </a:r>
          </a:p>
          <a:p>
            <a:pPr algn="just"/>
            <a:r>
              <a:rPr lang="en-US" altLang="zh-CN" sz="1600" dirty="0"/>
              <a:t>DRO-IPS-PBM consistently outperforms IPS-PBM in most cases (188 out of 200).</a:t>
            </a:r>
          </a:p>
        </p:txBody>
      </p:sp>
      <p:sp>
        <p:nvSpPr>
          <p:cNvPr id="6" name="Slide Number Placeholder 5">
            <a:extLst>
              <a:ext uri="{FF2B5EF4-FFF2-40B4-BE49-F238E27FC236}">
                <a16:creationId xmlns:a16="http://schemas.microsoft.com/office/drawing/2014/main" id="{3BE6DE1F-ACED-ECB7-3F72-A57F4C076951}"/>
              </a:ext>
            </a:extLst>
          </p:cNvPr>
          <p:cNvSpPr>
            <a:spLocks noGrp="1"/>
          </p:cNvSpPr>
          <p:nvPr>
            <p:ph type="sldNum" sz="quarter" idx="12"/>
          </p:nvPr>
        </p:nvSpPr>
        <p:spPr/>
        <p:txBody>
          <a:bodyPr/>
          <a:lstStyle/>
          <a:p>
            <a:r>
              <a:rPr lang="zh-CN" altLang="en-US" dirty="0"/>
              <a:t> </a:t>
            </a:r>
            <a:fld id="{B91EE9DE-39C0-45B1-B406-4DEC767CB4A8}" type="slidenum">
              <a:rPr lang="zh-CN" altLang="en-US" smtClean="0"/>
              <a:t>19</a:t>
            </a:fld>
            <a:endParaRPr lang="zh-CN" altLang="en-US" dirty="0"/>
          </a:p>
        </p:txBody>
      </p:sp>
      <p:pic>
        <p:nvPicPr>
          <p:cNvPr id="5" name="图片 4">
            <a:extLst>
              <a:ext uri="{FF2B5EF4-FFF2-40B4-BE49-F238E27FC236}">
                <a16:creationId xmlns:a16="http://schemas.microsoft.com/office/drawing/2014/main" id="{A2890FE6-7F1B-264F-BE0E-5F4F13389EBD}"/>
              </a:ext>
            </a:extLst>
          </p:cNvPr>
          <p:cNvPicPr>
            <a:picLocks noChangeAspect="1"/>
          </p:cNvPicPr>
          <p:nvPr/>
        </p:nvPicPr>
        <p:blipFill>
          <a:blip r:embed="rId3"/>
          <a:stretch>
            <a:fillRect/>
          </a:stretch>
        </p:blipFill>
        <p:spPr>
          <a:xfrm>
            <a:off x="3024733" y="1295871"/>
            <a:ext cx="4274075" cy="3852357"/>
          </a:xfrm>
          <a:prstGeom prst="rect">
            <a:avLst/>
          </a:prstGeom>
        </p:spPr>
      </p:pic>
    </p:spTree>
    <p:extLst>
      <p:ext uri="{BB962C8B-B14F-4D97-AF65-F5344CB8AC3E}">
        <p14:creationId xmlns:p14="http://schemas.microsoft.com/office/powerpoint/2010/main" val="1989559317"/>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6D0E-2929-3028-7964-7C0C96DF27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68616-8A6B-7D45-E3F4-8F15189ADDE2}"/>
              </a:ext>
            </a:extLst>
          </p:cNvPr>
          <p:cNvSpPr>
            <a:spLocks noGrp="1"/>
          </p:cNvSpPr>
          <p:nvPr>
            <p:ph type="title"/>
          </p:nvPr>
        </p:nvSpPr>
        <p:spPr/>
        <p:txBody>
          <a:bodyPr>
            <a:normAutofit/>
          </a:bodyPr>
          <a:lstStyle/>
          <a:p>
            <a:r>
              <a:rPr lang="en-US" altLang="zh-CN" sz="2800" dirty="0"/>
              <a:t>RQ3. How Does the Number of Groups Affect the DRO-ULTR Methods?</a:t>
            </a:r>
            <a:endParaRPr lang="en-CN" sz="2800" dirty="0"/>
          </a:p>
        </p:txBody>
      </p:sp>
      <p:sp>
        <p:nvSpPr>
          <p:cNvPr id="3" name="Content Placeholder 2">
            <a:extLst>
              <a:ext uri="{FF2B5EF4-FFF2-40B4-BE49-F238E27FC236}">
                <a16:creationId xmlns:a16="http://schemas.microsoft.com/office/drawing/2014/main" id="{1E99FABF-3EBA-E399-86D6-1B8FDAD907EA}"/>
              </a:ext>
            </a:extLst>
          </p:cNvPr>
          <p:cNvSpPr>
            <a:spLocks noGrp="1"/>
          </p:cNvSpPr>
          <p:nvPr>
            <p:ph idx="1"/>
          </p:nvPr>
        </p:nvSpPr>
        <p:spPr>
          <a:xfrm>
            <a:off x="5040957" y="1583903"/>
            <a:ext cx="6000169" cy="1584175"/>
          </a:xfrm>
        </p:spPr>
        <p:txBody>
          <a:bodyPr>
            <a:noAutofit/>
          </a:bodyPr>
          <a:lstStyle/>
          <a:p>
            <a:pPr algn="just"/>
            <a:r>
              <a:rPr lang="en-US" altLang="zh-CN" sz="1600" dirty="0"/>
              <a:t>All the DRO-ULTR methods outperform their corresponding ULTR baselines with different group numbers varying from 10 to 50.</a:t>
            </a:r>
          </a:p>
          <a:p>
            <a:pPr algn="just"/>
            <a:r>
              <a:rPr lang="en-US" altLang="zh-CN" sz="1600" dirty="0"/>
              <a:t>Dividing the training data into too few or too many groups can hurt the performance of DRO-ULTR methods. </a:t>
            </a:r>
          </a:p>
          <a:p>
            <a:pPr lvl="1" algn="just"/>
            <a:r>
              <a:rPr lang="en-US" altLang="zh-CN" sz="1600" dirty="0"/>
              <a:t>When the number of groups is too small, it is difficult to distinguish samples with small differences. </a:t>
            </a:r>
          </a:p>
          <a:p>
            <a:pPr lvl="1" algn="just"/>
            <a:r>
              <a:rPr lang="en-US" altLang="zh-CN" sz="1600" dirty="0"/>
              <a:t>When the number of groups is too large, the clustering result will be sensitive to the outliers in the training data.</a:t>
            </a:r>
          </a:p>
        </p:txBody>
      </p:sp>
      <p:sp>
        <p:nvSpPr>
          <p:cNvPr id="6" name="Slide Number Placeholder 5">
            <a:extLst>
              <a:ext uri="{FF2B5EF4-FFF2-40B4-BE49-F238E27FC236}">
                <a16:creationId xmlns:a16="http://schemas.microsoft.com/office/drawing/2014/main" id="{A5EA5703-DBD4-717E-493D-ECA0389AC652}"/>
              </a:ext>
            </a:extLst>
          </p:cNvPr>
          <p:cNvSpPr>
            <a:spLocks noGrp="1"/>
          </p:cNvSpPr>
          <p:nvPr>
            <p:ph type="sldNum" sz="quarter" idx="12"/>
          </p:nvPr>
        </p:nvSpPr>
        <p:spPr/>
        <p:txBody>
          <a:bodyPr/>
          <a:lstStyle/>
          <a:p>
            <a:r>
              <a:rPr lang="zh-CN" altLang="en-US" dirty="0"/>
              <a:t> </a:t>
            </a:r>
            <a:fld id="{B91EE9DE-39C0-45B1-B406-4DEC767CB4A8}" type="slidenum">
              <a:rPr lang="zh-CN" altLang="en-US" smtClean="0"/>
              <a:t>20</a:t>
            </a:fld>
            <a:endParaRPr lang="zh-CN" altLang="en-US" dirty="0"/>
          </a:p>
        </p:txBody>
      </p:sp>
      <p:pic>
        <p:nvPicPr>
          <p:cNvPr id="5" name="图片 4">
            <a:extLst>
              <a:ext uri="{FF2B5EF4-FFF2-40B4-BE49-F238E27FC236}">
                <a16:creationId xmlns:a16="http://schemas.microsoft.com/office/drawing/2014/main" id="{4E3F895F-2214-5C59-34FF-3C644715589F}"/>
              </a:ext>
            </a:extLst>
          </p:cNvPr>
          <p:cNvPicPr>
            <a:picLocks noChangeAspect="1"/>
          </p:cNvPicPr>
          <p:nvPr/>
        </p:nvPicPr>
        <p:blipFill>
          <a:blip r:embed="rId3"/>
          <a:stretch>
            <a:fillRect/>
          </a:stretch>
        </p:blipFill>
        <p:spPr>
          <a:xfrm>
            <a:off x="792485" y="1427757"/>
            <a:ext cx="4339105" cy="4973255"/>
          </a:xfrm>
          <a:prstGeom prst="rect">
            <a:avLst/>
          </a:prstGeom>
        </p:spPr>
      </p:pic>
    </p:spTree>
    <p:extLst>
      <p:ext uri="{BB962C8B-B14F-4D97-AF65-F5344CB8AC3E}">
        <p14:creationId xmlns:p14="http://schemas.microsoft.com/office/powerpoint/2010/main" val="182641340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BC81D-2D76-E351-4216-EA7CE06DC1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F388E-B7F0-76A7-3449-4BB9A7A6E6AB}"/>
              </a:ext>
            </a:extLst>
          </p:cNvPr>
          <p:cNvSpPr>
            <a:spLocks noGrp="1"/>
          </p:cNvSpPr>
          <p:nvPr>
            <p:ph type="title"/>
          </p:nvPr>
        </p:nvSpPr>
        <p:spPr/>
        <p:txBody>
          <a:bodyPr>
            <a:normAutofit/>
          </a:bodyPr>
          <a:lstStyle/>
          <a:p>
            <a:r>
              <a:rPr lang="en-US" altLang="zh-CN" sz="3200" dirty="0"/>
              <a:t>Conclusion</a:t>
            </a:r>
            <a:endParaRPr lang="en-CN" sz="2800" dirty="0"/>
          </a:p>
        </p:txBody>
      </p:sp>
      <p:sp>
        <p:nvSpPr>
          <p:cNvPr id="3" name="Content Placeholder 2">
            <a:extLst>
              <a:ext uri="{FF2B5EF4-FFF2-40B4-BE49-F238E27FC236}">
                <a16:creationId xmlns:a16="http://schemas.microsoft.com/office/drawing/2014/main" id="{14315FB7-3AF9-1F7E-12A7-6AE0000D3DAB}"/>
              </a:ext>
            </a:extLst>
          </p:cNvPr>
          <p:cNvSpPr>
            <a:spLocks noGrp="1"/>
          </p:cNvSpPr>
          <p:nvPr>
            <p:ph idx="1"/>
          </p:nvPr>
        </p:nvSpPr>
        <p:spPr>
          <a:xfrm>
            <a:off x="576104" y="1512041"/>
            <a:ext cx="10297501" cy="4464349"/>
          </a:xfrm>
        </p:spPr>
        <p:txBody>
          <a:bodyPr>
            <a:normAutofit/>
          </a:bodyPr>
          <a:lstStyle/>
          <a:p>
            <a:pPr algn="just"/>
            <a:r>
              <a:rPr lang="en-US" altLang="zh-CN" sz="2000" dirty="0"/>
              <a:t>In this work, we first validated and analyzed the distribution shift problem in the ULTR scenario with a real-world dataset.</a:t>
            </a:r>
          </a:p>
          <a:p>
            <a:pPr algn="just"/>
            <a:r>
              <a:rPr lang="en-US" altLang="zh-CN" sz="2000" dirty="0"/>
              <a:t>To tackle this problem, we proposed two group-DRO frameworks for the click modeling and counterfactual learning to rank approaches, respectively.</a:t>
            </a:r>
          </a:p>
          <a:p>
            <a:pPr algn="just"/>
            <a:r>
              <a:rPr lang="en-US" altLang="zh-CN" sz="2000" dirty="0"/>
              <a:t>Extensive experiments on the real-world dataset verified the effectiveness of our proposed DRO-ULTR methods in combating distribution shifts.</a:t>
            </a:r>
          </a:p>
          <a:p>
            <a:pPr algn="just"/>
            <a:r>
              <a:rPr lang="en-US" altLang="zh-CN" sz="2000" dirty="0"/>
              <a:t>In the future, it is promising to apply our group-DRO frameworks to other ULTR methods and explore how to group the training samples using deep clustering methods such as Deep Embedded Clustering (DEC).</a:t>
            </a:r>
          </a:p>
          <a:p>
            <a:pPr algn="just"/>
            <a:endParaRPr lang="en-US" altLang="zh-CN" sz="2000" dirty="0"/>
          </a:p>
        </p:txBody>
      </p:sp>
      <p:sp>
        <p:nvSpPr>
          <p:cNvPr id="6" name="Slide Number Placeholder 5">
            <a:extLst>
              <a:ext uri="{FF2B5EF4-FFF2-40B4-BE49-F238E27FC236}">
                <a16:creationId xmlns:a16="http://schemas.microsoft.com/office/drawing/2014/main" id="{A47E0EE8-BF03-BF05-86C5-E72222FFFFD7}"/>
              </a:ext>
            </a:extLst>
          </p:cNvPr>
          <p:cNvSpPr>
            <a:spLocks noGrp="1"/>
          </p:cNvSpPr>
          <p:nvPr>
            <p:ph type="sldNum" sz="quarter" idx="12"/>
          </p:nvPr>
        </p:nvSpPr>
        <p:spPr/>
        <p:txBody>
          <a:bodyPr/>
          <a:lstStyle/>
          <a:p>
            <a:fld id="{B91EE9DE-39C0-45B1-B406-4DEC767CB4A8}" type="slidenum">
              <a:rPr lang="zh-CN" altLang="en-US" smtClean="0"/>
              <a:t>21</a:t>
            </a:fld>
            <a:endParaRPr lang="zh-CN" altLang="en-US"/>
          </a:p>
        </p:txBody>
      </p:sp>
    </p:spTree>
    <p:extLst>
      <p:ext uri="{BB962C8B-B14F-4D97-AF65-F5344CB8AC3E}">
        <p14:creationId xmlns:p14="http://schemas.microsoft.com/office/powerpoint/2010/main" val="3345710769"/>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08F15-3FA0-7B4A-B250-88BEBA95A94D}"/>
              </a:ext>
            </a:extLst>
          </p:cNvPr>
          <p:cNvSpPr>
            <a:spLocks noGrp="1"/>
          </p:cNvSpPr>
          <p:nvPr>
            <p:ph type="ctrTitle"/>
          </p:nvPr>
        </p:nvSpPr>
        <p:spPr/>
        <p:txBody>
          <a:bodyPr>
            <a:normAutofit/>
          </a:bodyPr>
          <a:lstStyle/>
          <a:p>
            <a:pPr algn="ctr"/>
            <a:r>
              <a:rPr lang="en-US" dirty="0"/>
              <a:t>Thanks</a:t>
            </a:r>
            <a:endParaRPr lang="en-CN" dirty="0"/>
          </a:p>
        </p:txBody>
      </p:sp>
      <p:sp>
        <p:nvSpPr>
          <p:cNvPr id="4" name="AutoShape 2">
            <a:extLst>
              <a:ext uri="{FF2B5EF4-FFF2-40B4-BE49-F238E27FC236}">
                <a16:creationId xmlns:a16="http://schemas.microsoft.com/office/drawing/2014/main" id="{695C0FE7-EF84-BE49-8B79-6FC61263EA5E}"/>
              </a:ext>
            </a:extLst>
          </p:cNvPr>
          <p:cNvSpPr>
            <a:spLocks noChangeAspect="1" noChangeArrowheads="1"/>
          </p:cNvSpPr>
          <p:nvPr/>
        </p:nvSpPr>
        <p:spPr bwMode="auto">
          <a:xfrm>
            <a:off x="5608638" y="30876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N"/>
          </a:p>
        </p:txBody>
      </p:sp>
      <p:pic>
        <p:nvPicPr>
          <p:cNvPr id="6" name="Picture 5">
            <a:extLst>
              <a:ext uri="{FF2B5EF4-FFF2-40B4-BE49-F238E27FC236}">
                <a16:creationId xmlns:a16="http://schemas.microsoft.com/office/drawing/2014/main" id="{0682F734-95B9-904D-B68E-1AE954A088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3318" y="4987646"/>
            <a:ext cx="1080120" cy="1080120"/>
          </a:xfrm>
          <a:prstGeom prst="rect">
            <a:avLst/>
          </a:prstGeom>
        </p:spPr>
      </p:pic>
      <p:sp>
        <p:nvSpPr>
          <p:cNvPr id="8" name="AutoShape 4" descr="Tsinghua-universiteit - Wikipedia">
            <a:extLst>
              <a:ext uri="{FF2B5EF4-FFF2-40B4-BE49-F238E27FC236}">
                <a16:creationId xmlns:a16="http://schemas.microsoft.com/office/drawing/2014/main" id="{15022829-646F-E94C-8FE0-6977AB60043E}"/>
              </a:ext>
            </a:extLst>
          </p:cNvPr>
          <p:cNvSpPr>
            <a:spLocks noChangeAspect="1" noChangeArrowheads="1"/>
          </p:cNvSpPr>
          <p:nvPr/>
        </p:nvSpPr>
        <p:spPr bwMode="auto">
          <a:xfrm>
            <a:off x="5761038" y="32400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N"/>
          </a:p>
        </p:txBody>
      </p:sp>
      <p:sp>
        <p:nvSpPr>
          <p:cNvPr id="5" name="Slide Number Placeholder 4">
            <a:extLst>
              <a:ext uri="{FF2B5EF4-FFF2-40B4-BE49-F238E27FC236}">
                <a16:creationId xmlns:a16="http://schemas.microsoft.com/office/drawing/2014/main" id="{2C960C6C-4B71-EB0C-A4C3-1BB6DA13B2D2}"/>
              </a:ext>
            </a:extLst>
          </p:cNvPr>
          <p:cNvSpPr>
            <a:spLocks noGrp="1"/>
          </p:cNvSpPr>
          <p:nvPr>
            <p:ph type="sldNum" sz="quarter" idx="12"/>
          </p:nvPr>
        </p:nvSpPr>
        <p:spPr/>
        <p:txBody>
          <a:bodyPr/>
          <a:lstStyle/>
          <a:p>
            <a:fld id="{B91EE9DE-39C0-45B1-B406-4DEC767CB4A8}" type="slidenum">
              <a:rPr lang="zh-CN" altLang="en-US" smtClean="0"/>
              <a:t>22</a:t>
            </a:fld>
            <a:endParaRPr lang="zh-CN" altLang="en-US"/>
          </a:p>
        </p:txBody>
      </p:sp>
      <p:pic>
        <p:nvPicPr>
          <p:cNvPr id="7" name="图片 6">
            <a:extLst>
              <a:ext uri="{FF2B5EF4-FFF2-40B4-BE49-F238E27FC236}">
                <a16:creationId xmlns:a16="http://schemas.microsoft.com/office/drawing/2014/main" id="{1F64556C-46F4-9E6A-C49F-18ABE36457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7645" y="4793521"/>
            <a:ext cx="1475685" cy="1475685"/>
          </a:xfrm>
          <a:prstGeom prst="rect">
            <a:avLst/>
          </a:prstGeom>
        </p:spPr>
      </p:pic>
      <p:sp>
        <p:nvSpPr>
          <p:cNvPr id="11" name="Subtitle 2">
            <a:extLst>
              <a:ext uri="{FF2B5EF4-FFF2-40B4-BE49-F238E27FC236}">
                <a16:creationId xmlns:a16="http://schemas.microsoft.com/office/drawing/2014/main" id="{03103F75-A8E0-70F9-36FF-43CDD9EFB3CC}"/>
              </a:ext>
            </a:extLst>
          </p:cNvPr>
          <p:cNvSpPr txBox="1">
            <a:spLocks/>
          </p:cNvSpPr>
          <p:nvPr/>
        </p:nvSpPr>
        <p:spPr>
          <a:xfrm>
            <a:off x="1224533" y="3087688"/>
            <a:ext cx="9217164" cy="1656045"/>
          </a:xfrm>
          <a:prstGeom prst="rect">
            <a:avLst/>
          </a:prstGeom>
        </p:spPr>
        <p:txBody>
          <a:bodyPr vert="horz" lIns="115214" tIns="57607" rIns="115214" bIns="57607" rtlCol="0">
            <a:noAutofit/>
          </a:bodyPr>
          <a:lstStyle>
            <a:lvl1pPr marL="0" indent="0" algn="ctr" defTabSz="1151890" rtl="0" eaLnBrk="1" latinLnBrk="0" hangingPunct="1">
              <a:lnSpc>
                <a:spcPct val="120000"/>
              </a:lnSpc>
              <a:spcBef>
                <a:spcPts val="800"/>
              </a:spcBef>
              <a:buFont typeface="Arial" panose="020B0604020202020204" pitchFamily="34" charset="0"/>
              <a:buNone/>
              <a:defRPr sz="3200" kern="1200">
                <a:solidFill>
                  <a:schemeClr val="tx1">
                    <a:tint val="75000"/>
                  </a:schemeClr>
                </a:solidFill>
                <a:latin typeface="+mn-lt"/>
                <a:ea typeface="+mn-ea"/>
                <a:cs typeface="+mn-cs"/>
              </a:defRPr>
            </a:lvl1pPr>
            <a:lvl2pPr marL="575945" indent="0" algn="ctr" defTabSz="1151890" rtl="0" eaLnBrk="1" latinLnBrk="0" hangingPunct="1">
              <a:lnSpc>
                <a:spcPct val="120000"/>
              </a:lnSpc>
              <a:spcBef>
                <a:spcPts val="800"/>
              </a:spcBef>
              <a:buFont typeface="Arial" panose="020B0604020202020204" pitchFamily="34" charset="0"/>
              <a:buNone/>
              <a:defRPr sz="2800" kern="1200">
                <a:solidFill>
                  <a:schemeClr val="tx1">
                    <a:tint val="75000"/>
                  </a:schemeClr>
                </a:solidFill>
                <a:latin typeface="+mn-lt"/>
                <a:ea typeface="+mn-ea"/>
                <a:cs typeface="+mn-cs"/>
              </a:defRPr>
            </a:lvl2pPr>
            <a:lvl3pPr marL="1151890" indent="0" algn="ctr" defTabSz="1151890" rtl="0" eaLnBrk="1" latinLnBrk="0" hangingPunct="1">
              <a:lnSpc>
                <a:spcPct val="120000"/>
              </a:lnSpc>
              <a:spcBef>
                <a:spcPts val="800"/>
              </a:spcBef>
              <a:buFont typeface="Arial" panose="020B0604020202020204" pitchFamily="34" charset="0"/>
              <a:buNone/>
              <a:defRPr sz="2400" kern="1200">
                <a:solidFill>
                  <a:schemeClr val="tx1">
                    <a:tint val="75000"/>
                  </a:schemeClr>
                </a:solidFill>
                <a:latin typeface="+mn-lt"/>
                <a:ea typeface="+mn-ea"/>
                <a:cs typeface="+mn-cs"/>
              </a:defRPr>
            </a:lvl3pPr>
            <a:lvl4pPr marL="1728470" indent="0" algn="ctr" defTabSz="1151890" rtl="0" eaLnBrk="1" latinLnBrk="0" hangingPunct="1">
              <a:lnSpc>
                <a:spcPct val="120000"/>
              </a:lnSpc>
              <a:spcBef>
                <a:spcPts val="800"/>
              </a:spcBef>
              <a:buFont typeface="Arial" panose="020B0604020202020204" pitchFamily="34" charset="0"/>
              <a:buNone/>
              <a:defRPr sz="2000" kern="1200">
                <a:solidFill>
                  <a:schemeClr val="tx1">
                    <a:tint val="75000"/>
                  </a:schemeClr>
                </a:solidFill>
                <a:latin typeface="+mn-lt"/>
                <a:ea typeface="+mn-ea"/>
                <a:cs typeface="+mn-cs"/>
              </a:defRPr>
            </a:lvl4pPr>
            <a:lvl5pPr marL="2304415" indent="0" algn="ctr" defTabSz="1151890" rtl="0" eaLnBrk="1" latinLnBrk="0" hangingPunct="1">
              <a:lnSpc>
                <a:spcPct val="120000"/>
              </a:lnSpc>
              <a:spcBef>
                <a:spcPts val="800"/>
              </a:spcBef>
              <a:buFont typeface="Arial" panose="020B0604020202020204" pitchFamily="34" charset="0"/>
              <a:buNone/>
              <a:defRPr sz="2000" kern="1200">
                <a:solidFill>
                  <a:schemeClr val="tx1">
                    <a:tint val="75000"/>
                  </a:schemeClr>
                </a:solidFill>
                <a:latin typeface="+mn-lt"/>
                <a:ea typeface="+mn-ea"/>
                <a:cs typeface="+mn-cs"/>
              </a:defRPr>
            </a:lvl5pPr>
            <a:lvl6pPr marL="2880360" indent="0" algn="ctr" defTabSz="1151890" rtl="0" eaLnBrk="1" latinLnBrk="0" hangingPunct="1">
              <a:spcBef>
                <a:spcPct val="20000"/>
              </a:spcBef>
              <a:buFont typeface="Arial" panose="020B0604020202020204" pitchFamily="34" charset="0"/>
              <a:buNone/>
              <a:defRPr sz="2500" kern="1200">
                <a:solidFill>
                  <a:schemeClr val="tx1">
                    <a:tint val="75000"/>
                  </a:schemeClr>
                </a:solidFill>
                <a:latin typeface="+mn-lt"/>
                <a:ea typeface="+mn-ea"/>
                <a:cs typeface="+mn-cs"/>
              </a:defRPr>
            </a:lvl6pPr>
            <a:lvl7pPr marL="3456305" indent="0" algn="ctr" defTabSz="1151890" rtl="0" eaLnBrk="1" latinLnBrk="0" hangingPunct="1">
              <a:spcBef>
                <a:spcPct val="20000"/>
              </a:spcBef>
              <a:buFont typeface="Arial" panose="020B0604020202020204" pitchFamily="34" charset="0"/>
              <a:buNone/>
              <a:defRPr sz="2500" kern="1200">
                <a:solidFill>
                  <a:schemeClr val="tx1">
                    <a:tint val="75000"/>
                  </a:schemeClr>
                </a:solidFill>
                <a:latin typeface="+mn-lt"/>
                <a:ea typeface="+mn-ea"/>
                <a:cs typeface="+mn-cs"/>
              </a:defRPr>
            </a:lvl7pPr>
            <a:lvl8pPr marL="4032250" indent="0" algn="ctr" defTabSz="1151890" rtl="0" eaLnBrk="1" latinLnBrk="0" hangingPunct="1">
              <a:spcBef>
                <a:spcPct val="20000"/>
              </a:spcBef>
              <a:buFont typeface="Arial" panose="020B0604020202020204" pitchFamily="34" charset="0"/>
              <a:buNone/>
              <a:defRPr sz="2500" kern="1200">
                <a:solidFill>
                  <a:schemeClr val="tx1">
                    <a:tint val="75000"/>
                  </a:schemeClr>
                </a:solidFill>
                <a:latin typeface="+mn-lt"/>
                <a:ea typeface="+mn-ea"/>
                <a:cs typeface="+mn-cs"/>
              </a:defRPr>
            </a:lvl8pPr>
            <a:lvl9pPr marL="4608830" indent="0" algn="ctr" defTabSz="1151890" rtl="0" eaLnBrk="1" latinLnBrk="0" hangingPunct="1">
              <a:spcBef>
                <a:spcPct val="20000"/>
              </a:spcBef>
              <a:buFont typeface="Arial" panose="020B0604020202020204" pitchFamily="34" charset="0"/>
              <a:buNone/>
              <a:defRPr sz="2500" kern="1200">
                <a:solidFill>
                  <a:schemeClr val="tx1">
                    <a:tint val="75000"/>
                  </a:schemeClr>
                </a:solidFill>
                <a:latin typeface="+mn-lt"/>
                <a:ea typeface="+mn-ea"/>
                <a:cs typeface="+mn-cs"/>
              </a:defRPr>
            </a:lvl9pPr>
          </a:lstStyle>
          <a:p>
            <a:r>
              <a:rPr lang="en-US" altLang="zh-CN" sz="2000" i="1" dirty="0" err="1"/>
              <a:t>Zechun</a:t>
            </a:r>
            <a:r>
              <a:rPr lang="en-US" altLang="zh-CN" sz="2000" i="1" dirty="0"/>
              <a:t> Niu</a:t>
            </a:r>
            <a:r>
              <a:rPr lang="en-US" altLang="zh-CN" sz="2000" baseline="30000" dirty="0"/>
              <a:t>1</a:t>
            </a:r>
            <a:r>
              <a:rPr lang="en-US" altLang="zh-CN" sz="2000" dirty="0"/>
              <a:t>, Lang Mei</a:t>
            </a:r>
            <a:r>
              <a:rPr lang="en-US" altLang="zh-CN" sz="2000" baseline="30000" dirty="0"/>
              <a:t>2</a:t>
            </a:r>
            <a:r>
              <a:rPr lang="en-US" altLang="zh-CN" sz="2000" dirty="0"/>
              <a:t>, Chong Chen</a:t>
            </a:r>
            <a:r>
              <a:rPr lang="en-US" altLang="zh-CN" sz="2000" baseline="30000" dirty="0"/>
              <a:t>2</a:t>
            </a:r>
            <a:r>
              <a:rPr lang="en-US" altLang="zh-CN" sz="2000" dirty="0"/>
              <a:t>, Jiaxin Mao</a:t>
            </a:r>
            <a:r>
              <a:rPr lang="en-US" altLang="zh-CN" sz="2000" baseline="30000" dirty="0"/>
              <a:t>1*</a:t>
            </a:r>
          </a:p>
          <a:p>
            <a:r>
              <a:rPr lang="en-US" altLang="zh-CN" sz="2000" baseline="30000" dirty="0"/>
              <a:t>1</a:t>
            </a:r>
            <a:r>
              <a:rPr lang="en-US" altLang="zh-CN" sz="2000" dirty="0"/>
              <a:t>Renmin University of China, </a:t>
            </a:r>
            <a:r>
              <a:rPr lang="en-US" altLang="zh-CN" sz="2000" baseline="30000" dirty="0"/>
              <a:t>2</a:t>
            </a:r>
            <a:r>
              <a:rPr lang="en-US" altLang="zh-CN" sz="2000" dirty="0"/>
              <a:t>Huawei Cloud BU</a:t>
            </a:r>
          </a:p>
          <a:p>
            <a:r>
              <a:rPr lang="en-US" altLang="zh-CN" sz="2000" dirty="0">
                <a:hlinkClick r:id="rId5"/>
              </a:rPr>
              <a:t>niuzechun@ruc.edu.cn</a:t>
            </a:r>
            <a:r>
              <a:rPr lang="en-US" altLang="zh-CN" sz="2000" dirty="0"/>
              <a:t>, maojiaxin@gmail.com</a:t>
            </a:r>
          </a:p>
          <a:p>
            <a:r>
              <a:rPr lang="en-US" altLang="zh-CN" sz="2000" dirty="0"/>
              <a:t>2025.07</a:t>
            </a:r>
          </a:p>
        </p:txBody>
      </p:sp>
    </p:spTree>
    <p:extLst>
      <p:ext uri="{BB962C8B-B14F-4D97-AF65-F5344CB8AC3E}">
        <p14:creationId xmlns:p14="http://schemas.microsoft.com/office/powerpoint/2010/main" val="29944373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数据科学导论">
      <a:majorFont>
        <a:latin typeface="Arial Black"/>
        <a:ea typeface="微软雅黑"/>
        <a:cs typeface=""/>
      </a:majorFont>
      <a:minorFont>
        <a:latin typeface="Lucida Sans"/>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19717</TotalTime>
  <Words>1740</Words>
  <Application>Microsoft Office PowerPoint</Application>
  <PresentationFormat>自定义</PresentationFormat>
  <Paragraphs>171</Paragraphs>
  <Slides>22</Slides>
  <Notes>22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22</vt:i4>
      </vt:variant>
    </vt:vector>
  </HeadingPairs>
  <TitlesOfParts>
    <vt:vector size="28" baseType="lpstr">
      <vt:lpstr>Arial</vt:lpstr>
      <vt:lpstr>Arial Black</vt:lpstr>
      <vt:lpstr>Calibri</vt:lpstr>
      <vt:lpstr>Cambria Math</vt:lpstr>
      <vt:lpstr>Lucida Sans</vt:lpstr>
      <vt:lpstr>1_Office 主题</vt:lpstr>
      <vt:lpstr>Distributionally Robust Optimization for Unbiased Learning to Rank</vt:lpstr>
      <vt:lpstr>Background</vt:lpstr>
      <vt:lpstr>Background</vt:lpstr>
      <vt:lpstr>Background</vt:lpstr>
      <vt:lpstr>Background</vt:lpstr>
      <vt:lpstr>Background</vt:lpstr>
      <vt:lpstr>Background</vt:lpstr>
      <vt:lpstr>Distribution Shifts in a Real-world ULTR Dataset</vt:lpstr>
      <vt:lpstr>Distributionally Robust Unbiased Learning to Rank</vt:lpstr>
      <vt:lpstr>Distributionally Robust Unbiased Learning to Rank for Click Modeling</vt:lpstr>
      <vt:lpstr>Distributionally Robust Unbiased Learning to Rank for Click Modeling</vt:lpstr>
      <vt:lpstr>Distributionally Robust Unbiased Learning to Rank for Click Modeling</vt:lpstr>
      <vt:lpstr>Distributionally Robust Unbiased Learning to Rank for Counterfactual Learning to Rank</vt:lpstr>
      <vt:lpstr>Distributionally Robust Unbiased Learning to Rank for Counterfactual Learning to Rank</vt:lpstr>
      <vt:lpstr>Experimental Setup</vt:lpstr>
      <vt:lpstr>RQ1. How Effective Are the DRO-ULTR Methods on the Real-world Dataset?</vt:lpstr>
      <vt:lpstr>RQ1. How Effective Are the DRO-ULTR Methods on the Real-world Dataset?</vt:lpstr>
      <vt:lpstr>RQ2. How Do the DRO-ULTR Methods Combat Distribution Shifts?</vt:lpstr>
      <vt:lpstr>RQ2. How Do the DRO-ULTR Methods Combat Distribution Shifts?</vt:lpstr>
      <vt:lpstr>RQ3. How Does the Number of Groups Affect the DRO-ULTR Methods?</vt:lpstr>
      <vt:lpstr>Conclusion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SIGIR DRO</dc:title>
  <dc:creator>dell</dc:creator>
  <cp:lastModifiedBy>952241059@qq.com</cp:lastModifiedBy>
  <cp:revision>2270</cp:revision>
  <cp:lastPrinted>2017-11-27T01:54:00Z</cp:lastPrinted>
  <dcterms:created xsi:type="dcterms:W3CDTF">2016-04-22T07:39:00Z</dcterms:created>
  <dcterms:modified xsi:type="dcterms:W3CDTF">2025-07-09T14:19:01Z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